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3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1219136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notesMaster" Target="notesMasters/notesMaster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943" y="1143000"/>
            <a:ext cx="5486114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2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2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2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41.xml"/><Relationship Id="rId8" Type="http://schemas.openxmlformats.org/officeDocument/2006/relationships/tags" Target="../tags/tag40.xml"/><Relationship Id="rId7" Type="http://schemas.openxmlformats.org/officeDocument/2006/relationships/tags" Target="../tags/tag39.xml"/><Relationship Id="rId6" Type="http://schemas.openxmlformats.org/officeDocument/2006/relationships/tags" Target="../tags/tag38.xml"/><Relationship Id="rId5" Type="http://schemas.openxmlformats.org/officeDocument/2006/relationships/tags" Target="../tags/tag37.xml"/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6" Type="http://schemas.openxmlformats.org/officeDocument/2006/relationships/slideLayout" Target="../slideLayouts/slideLayout7.xml"/><Relationship Id="rId15" Type="http://schemas.openxmlformats.org/officeDocument/2006/relationships/tags" Target="../tags/tag47.xml"/><Relationship Id="rId14" Type="http://schemas.openxmlformats.org/officeDocument/2006/relationships/tags" Target="../tags/tag46.xml"/><Relationship Id="rId13" Type="http://schemas.openxmlformats.org/officeDocument/2006/relationships/tags" Target="../tags/tag45.xml"/><Relationship Id="rId12" Type="http://schemas.openxmlformats.org/officeDocument/2006/relationships/tags" Target="../tags/tag44.xml"/><Relationship Id="rId11" Type="http://schemas.openxmlformats.org/officeDocument/2006/relationships/tags" Target="../tags/tag43.xml"/><Relationship Id="rId10" Type="http://schemas.openxmlformats.org/officeDocument/2006/relationships/tags" Target="../tags/tag42.xml"/><Relationship Id="rId1" Type="http://schemas.openxmlformats.org/officeDocument/2006/relationships/tags" Target="../tags/tag3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56.xml"/><Relationship Id="rId8" Type="http://schemas.openxmlformats.org/officeDocument/2006/relationships/tags" Target="../tags/tag55.xml"/><Relationship Id="rId7" Type="http://schemas.openxmlformats.org/officeDocument/2006/relationships/tags" Target="../tags/tag54.xml"/><Relationship Id="rId6" Type="http://schemas.openxmlformats.org/officeDocument/2006/relationships/tags" Target="../tags/tag53.xml"/><Relationship Id="rId5" Type="http://schemas.openxmlformats.org/officeDocument/2006/relationships/tags" Target="../tags/tag52.xml"/><Relationship Id="rId4" Type="http://schemas.openxmlformats.org/officeDocument/2006/relationships/tags" Target="../tags/tag51.xml"/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3" Type="http://schemas.openxmlformats.org/officeDocument/2006/relationships/slideLayout" Target="../slideLayouts/slideLayout7.xml"/><Relationship Id="rId12" Type="http://schemas.openxmlformats.org/officeDocument/2006/relationships/tags" Target="../tags/tag59.xml"/><Relationship Id="rId11" Type="http://schemas.openxmlformats.org/officeDocument/2006/relationships/tags" Target="../tags/tag58.xml"/><Relationship Id="rId10" Type="http://schemas.openxmlformats.org/officeDocument/2006/relationships/tags" Target="../tags/tag57.xml"/><Relationship Id="rId1" Type="http://schemas.openxmlformats.org/officeDocument/2006/relationships/tags" Target="../tags/tag48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68.xml"/><Relationship Id="rId8" Type="http://schemas.openxmlformats.org/officeDocument/2006/relationships/tags" Target="../tags/tag67.xml"/><Relationship Id="rId7" Type="http://schemas.openxmlformats.org/officeDocument/2006/relationships/tags" Target="../tags/tag66.xml"/><Relationship Id="rId6" Type="http://schemas.openxmlformats.org/officeDocument/2006/relationships/tags" Target="../tags/tag65.xml"/><Relationship Id="rId5" Type="http://schemas.openxmlformats.org/officeDocument/2006/relationships/tags" Target="../tags/tag64.xml"/><Relationship Id="rId4" Type="http://schemas.openxmlformats.org/officeDocument/2006/relationships/tags" Target="../tags/tag63.xml"/><Relationship Id="rId3" Type="http://schemas.openxmlformats.org/officeDocument/2006/relationships/tags" Target="../tags/tag62.xml"/><Relationship Id="rId21" Type="http://schemas.openxmlformats.org/officeDocument/2006/relationships/slideLayout" Target="../slideLayouts/slideLayout7.xml"/><Relationship Id="rId20" Type="http://schemas.openxmlformats.org/officeDocument/2006/relationships/tags" Target="../tags/tag79.xml"/><Relationship Id="rId2" Type="http://schemas.openxmlformats.org/officeDocument/2006/relationships/tags" Target="../tags/tag61.xml"/><Relationship Id="rId19" Type="http://schemas.openxmlformats.org/officeDocument/2006/relationships/tags" Target="../tags/tag78.xml"/><Relationship Id="rId18" Type="http://schemas.openxmlformats.org/officeDocument/2006/relationships/tags" Target="../tags/tag77.xml"/><Relationship Id="rId17" Type="http://schemas.openxmlformats.org/officeDocument/2006/relationships/tags" Target="../tags/tag76.xml"/><Relationship Id="rId16" Type="http://schemas.openxmlformats.org/officeDocument/2006/relationships/tags" Target="../tags/tag75.xml"/><Relationship Id="rId15" Type="http://schemas.openxmlformats.org/officeDocument/2006/relationships/tags" Target="../tags/tag74.xml"/><Relationship Id="rId14" Type="http://schemas.openxmlformats.org/officeDocument/2006/relationships/tags" Target="../tags/tag73.xml"/><Relationship Id="rId13" Type="http://schemas.openxmlformats.org/officeDocument/2006/relationships/tags" Target="../tags/tag72.xml"/><Relationship Id="rId12" Type="http://schemas.openxmlformats.org/officeDocument/2006/relationships/tags" Target="../tags/tag71.xml"/><Relationship Id="rId11" Type="http://schemas.openxmlformats.org/officeDocument/2006/relationships/tags" Target="../tags/tag70.xml"/><Relationship Id="rId10" Type="http://schemas.openxmlformats.org/officeDocument/2006/relationships/tags" Target="../tags/tag69.xml"/><Relationship Id="rId1" Type="http://schemas.openxmlformats.org/officeDocument/2006/relationships/tags" Target="../tags/tag6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3" Type="http://schemas.openxmlformats.org/officeDocument/2006/relationships/slideLayout" Target="../slideLayouts/slideLayout7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21.xml"/><Relationship Id="rId8" Type="http://schemas.openxmlformats.org/officeDocument/2006/relationships/tags" Target="../tags/tag20.xml"/><Relationship Id="rId7" Type="http://schemas.openxmlformats.org/officeDocument/2006/relationships/tags" Target="../tags/tag19.xml"/><Relationship Id="rId6" Type="http://schemas.openxmlformats.org/officeDocument/2006/relationships/tags" Target="../tags/tag18.xml"/><Relationship Id="rId5" Type="http://schemas.openxmlformats.org/officeDocument/2006/relationships/tags" Target="../tags/tag17.xml"/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1" Type="http://schemas.openxmlformats.org/officeDocument/2006/relationships/slideLayout" Target="../slideLayouts/slideLayout7.xml"/><Relationship Id="rId20" Type="http://schemas.openxmlformats.org/officeDocument/2006/relationships/tags" Target="../tags/tag32.xml"/><Relationship Id="rId2" Type="http://schemas.openxmlformats.org/officeDocument/2006/relationships/tags" Target="../tags/tag14.xml"/><Relationship Id="rId19" Type="http://schemas.openxmlformats.org/officeDocument/2006/relationships/tags" Target="../tags/tag31.xml"/><Relationship Id="rId18" Type="http://schemas.openxmlformats.org/officeDocument/2006/relationships/tags" Target="../tags/tag30.xml"/><Relationship Id="rId17" Type="http://schemas.openxmlformats.org/officeDocument/2006/relationships/tags" Target="../tags/tag29.xml"/><Relationship Id="rId16" Type="http://schemas.openxmlformats.org/officeDocument/2006/relationships/tags" Target="../tags/tag28.xml"/><Relationship Id="rId15" Type="http://schemas.openxmlformats.org/officeDocument/2006/relationships/tags" Target="../tags/tag27.xml"/><Relationship Id="rId14" Type="http://schemas.openxmlformats.org/officeDocument/2006/relationships/tags" Target="../tags/tag26.xml"/><Relationship Id="rId13" Type="http://schemas.openxmlformats.org/officeDocument/2006/relationships/tags" Target="../tags/tag25.xml"/><Relationship Id="rId12" Type="http://schemas.openxmlformats.org/officeDocument/2006/relationships/tags" Target="../tags/tag24.xml"/><Relationship Id="rId11" Type="http://schemas.openxmlformats.org/officeDocument/2006/relationships/tags" Target="../tags/tag23.xml"/><Relationship Id="rId10" Type="http://schemas.openxmlformats.org/officeDocument/2006/relationships/tags" Target="../tags/tag22.xml"/><Relationship Id="rId1" Type="http://schemas.openxmlformats.org/officeDocument/2006/relationships/tags" Target="../tags/tag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016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18872" cy="6858000"/>
          </a:xfrm>
          <a:prstGeom prst="rect">
            <a:avLst/>
          </a:prstGeom>
          <a:solidFill>
            <a:srgbClr val="B73236"/>
          </a:solidFill>
          <a:ln w="10160">
            <a:solidFill>
              <a:srgbClr val="B732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18872" y="0"/>
            <a:ext cx="45720" cy="6858000"/>
          </a:xfrm>
          <a:prstGeom prst="rect">
            <a:avLst/>
          </a:prstGeom>
          <a:solidFill>
            <a:srgbClr val="2A7455"/>
          </a:solidFill>
          <a:ln w="10160">
            <a:solidFill>
              <a:srgbClr val="2A74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58368" y="530352"/>
            <a:ext cx="8046720" cy="2286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1">
                <a:solidFill>
                  <a:srgbClr val="B73236"/>
                </a:solidFill>
                <a:latin typeface="Times New Roman" panose="02020603050405020304"/>
              </a:rPr>
              <a:t>CHINA · ARBITRATION · ARTIFICIAL INTELLIGENCE</a:t>
            </a:r>
            <a:endParaRPr sz="1100" b="1">
              <a:solidFill>
                <a:srgbClr val="B73236"/>
              </a:solidFill>
              <a:latin typeface="Times New Roman" panose="0202060305040502030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8368" y="1207008"/>
            <a:ext cx="10698480" cy="577215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3400" b="1">
                <a:solidFill>
                  <a:srgbClr val="142741"/>
                </a:solidFill>
                <a:latin typeface="Times New Roman" panose="02020603050405020304"/>
              </a:rPr>
              <a:t>Ethics and Regulation of AI</a:t>
            </a:r>
            <a:r>
              <a:rPr lang="en-US" sz="3400" b="1">
                <a:solidFill>
                  <a:srgbClr val="142741"/>
                </a:solidFill>
                <a:latin typeface="Times New Roman" panose="02020603050405020304"/>
              </a:rPr>
              <a:t> </a:t>
            </a:r>
            <a:r>
              <a:rPr sz="3400" b="1">
                <a:solidFill>
                  <a:srgbClr val="142741"/>
                </a:solidFill>
                <a:latin typeface="Times New Roman" panose="02020603050405020304"/>
              </a:rPr>
              <a:t>in Chinese Arbitration</a:t>
            </a:r>
            <a:endParaRPr sz="3400" b="1">
              <a:solidFill>
                <a:srgbClr val="142741"/>
              </a:solidFill>
              <a:latin typeface="Times New Roman" panose="0202060305040502030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5800" y="2587752"/>
            <a:ext cx="1033272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900" b="0">
                <a:solidFill>
                  <a:srgbClr val="343C46"/>
                </a:solidFill>
                <a:latin typeface="Times New Roman" panose="02020603050405020304"/>
              </a:rPr>
              <a:t>A China-centered legal framework with international reference points</a:t>
            </a:r>
            <a:endParaRPr sz="1900" b="0">
              <a:solidFill>
                <a:srgbClr val="343C46"/>
              </a:solidFill>
              <a:latin typeface="Times New Roman" panose="02020603050405020304"/>
            </a:endParaRPr>
          </a:p>
        </p:txBody>
      </p:sp>
      <p:cxnSp>
        <p:nvCxnSpPr>
          <p:cNvPr id="8" name="Connector 7"/>
          <p:cNvCxnSpPr/>
          <p:nvPr/>
        </p:nvCxnSpPr>
        <p:spPr>
          <a:xfrm>
            <a:off x="685800" y="3127248"/>
            <a:ext cx="3749040" cy="0"/>
          </a:xfrm>
          <a:prstGeom prst="line">
            <a:avLst/>
          </a:prstGeom>
          <a:ln w="33020">
            <a:solidFill>
              <a:srgbClr val="CA972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85800" y="5166360"/>
            <a:ext cx="10058400" cy="292608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00" b="1">
                <a:solidFill>
                  <a:srgbClr val="142741"/>
                </a:solidFill>
                <a:latin typeface="Times New Roman" panose="02020603050405020304"/>
              </a:rPr>
              <a:t>Yan Cui  |  Gansu University of Political Science and Law</a:t>
            </a:r>
            <a:endParaRPr sz="1500" b="1">
              <a:solidFill>
                <a:srgbClr val="142741"/>
              </a:solidFill>
              <a:latin typeface="Times New Roman" panose="02020603050405020304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5800" y="5577840"/>
            <a:ext cx="9144000" cy="237744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0">
                <a:solidFill>
                  <a:srgbClr val="707882"/>
                </a:solidFill>
                <a:latin typeface="Times New Roman" panose="02020603050405020304"/>
              </a:rPr>
              <a:t>Brazil–China Legal Dialogue on Artificial Intelligence · Panel II</a:t>
            </a:r>
            <a:endParaRPr sz="1200" b="0">
              <a:solidFill>
                <a:srgbClr val="707882"/>
              </a:solidFill>
              <a:latin typeface="Times New Roman" panose="02020603050405020304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5800" y="5943600"/>
            <a:ext cx="3657600" cy="2286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100" b="0">
                <a:solidFill>
                  <a:srgbClr val="707882"/>
                </a:solidFill>
                <a:latin typeface="Times New Roman" panose="02020603050405020304"/>
              </a:rPr>
              <a:t>9 September 2026</a:t>
            </a:r>
            <a:endParaRPr sz="1100" b="0">
              <a:solidFill>
                <a:srgbClr val="707882"/>
              </a:solidFill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219456"/>
            <a:ext cx="4572000" cy="201168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950" b="1">
                <a:solidFill>
                  <a:srgbClr val="B73236"/>
                </a:solidFill>
                <a:latin typeface="Times New Roman" panose="02020603050405020304"/>
              </a:rPr>
              <a:t>09 · NORMATIVE TRANSLATION</a:t>
            </a:r>
            <a:endParaRPr sz="950" b="1">
              <a:solidFill>
                <a:srgbClr val="B73236"/>
              </a:solidFill>
              <a:latin typeface="Times New Roman" panose="0202060305040502030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66928" y="512064"/>
            <a:ext cx="11018520" cy="53035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2700" b="1">
                <a:solidFill>
                  <a:srgbClr val="142741"/>
                </a:solidFill>
                <a:latin typeface="Times New Roman" panose="02020603050405020304"/>
              </a:rPr>
              <a:t>From Chinese legislation to arbitration ethics</a:t>
            </a:r>
            <a:endParaRPr sz="2700" b="1">
              <a:solidFill>
                <a:srgbClr val="142741"/>
              </a:solidFill>
              <a:latin typeface="Times New Roman" panose="02020603050405020304"/>
            </a:endParaRPr>
          </a:p>
        </p:txBody>
      </p:sp>
      <p:cxnSp>
        <p:nvCxnSpPr>
          <p:cNvPr id="4" name="Connector 3"/>
          <p:cNvCxnSpPr/>
          <p:nvPr/>
        </p:nvCxnSpPr>
        <p:spPr>
          <a:xfrm>
            <a:off x="566928" y="1170432"/>
            <a:ext cx="11045952" cy="0"/>
          </a:xfrm>
          <a:prstGeom prst="line">
            <a:avLst/>
          </a:prstGeom>
          <a:ln w="12700">
            <a:solidFill>
              <a:srgbClr val="DDE2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914400" y="1536192"/>
            <a:ext cx="2468880" cy="2286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00" b="1">
                <a:solidFill>
                  <a:srgbClr val="142741"/>
                </a:solidFill>
                <a:latin typeface="Times New Roman" panose="02020603050405020304"/>
              </a:rPr>
              <a:t>DATA SECURITY</a:t>
            </a:r>
            <a:endParaRPr sz="1500" b="1">
              <a:solidFill>
                <a:srgbClr val="142741"/>
              </a:solidFill>
              <a:latin typeface="Times New Roman" panose="0202060305040502030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29000" y="1517904"/>
            <a:ext cx="365760" cy="2286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800" b="1">
                <a:solidFill>
                  <a:srgbClr val="707882"/>
                </a:solidFill>
                <a:latin typeface="Times New Roman" panose="02020603050405020304"/>
              </a:rPr>
              <a:t>→</a:t>
            </a:r>
            <a:endParaRPr sz="1800" b="1">
              <a:solidFill>
                <a:srgbClr val="707882"/>
              </a:solidFill>
              <a:latin typeface="Times New Roman" panose="02020603050405020304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977639" y="1417320"/>
            <a:ext cx="7040880" cy="548640"/>
          </a:xfrm>
          <a:prstGeom prst="roundRect">
            <a:avLst/>
          </a:prstGeom>
          <a:solidFill>
            <a:srgbClr val="F7F8FA"/>
          </a:solidFill>
          <a:ln w="10160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3977639" y="1417320"/>
            <a:ext cx="73152" cy="548640"/>
          </a:xfrm>
          <a:prstGeom prst="rect">
            <a:avLst/>
          </a:prstGeom>
          <a:solidFill>
            <a:srgbClr val="142741"/>
          </a:solidFill>
          <a:ln w="10160">
            <a:solidFill>
              <a:srgbClr val="14274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297680" y="1536192"/>
            <a:ext cx="6309360" cy="2286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600" b="1">
                <a:solidFill>
                  <a:srgbClr val="343C46"/>
                </a:solidFill>
                <a:latin typeface="Times New Roman" panose="02020603050405020304"/>
              </a:rPr>
              <a:t>Confidentiality by design</a:t>
            </a:r>
            <a:endParaRPr sz="1600" b="1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14400" y="2203703"/>
            <a:ext cx="2468880" cy="2286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00" b="1">
                <a:solidFill>
                  <a:srgbClr val="2A7455"/>
                </a:solidFill>
                <a:latin typeface="Times New Roman" panose="02020603050405020304"/>
              </a:rPr>
              <a:t>PERSONAL INFORMATION</a:t>
            </a:r>
            <a:endParaRPr sz="1500" b="1">
              <a:solidFill>
                <a:srgbClr val="2A7455"/>
              </a:solidFill>
              <a:latin typeface="Times New Roman" panose="02020603050405020304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29000" y="2185415"/>
            <a:ext cx="365760" cy="2286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800" b="1">
                <a:solidFill>
                  <a:srgbClr val="707882"/>
                </a:solidFill>
                <a:latin typeface="Times New Roman" panose="02020603050405020304"/>
              </a:rPr>
              <a:t>→</a:t>
            </a:r>
            <a:endParaRPr sz="1800" b="1">
              <a:solidFill>
                <a:srgbClr val="707882"/>
              </a:solidFill>
              <a:latin typeface="Times New Roman" panose="02020603050405020304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977639" y="2084831"/>
            <a:ext cx="7040880" cy="548640"/>
          </a:xfrm>
          <a:prstGeom prst="roundRect">
            <a:avLst/>
          </a:prstGeom>
          <a:solidFill>
            <a:srgbClr val="F7F8FA"/>
          </a:solidFill>
          <a:ln w="10160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3977639" y="2084831"/>
            <a:ext cx="73152" cy="548640"/>
          </a:xfrm>
          <a:prstGeom prst="rect">
            <a:avLst/>
          </a:prstGeom>
          <a:solidFill>
            <a:srgbClr val="2A7455"/>
          </a:solidFill>
          <a:ln w="10160">
            <a:solidFill>
              <a:srgbClr val="2A74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297680" y="2203703"/>
            <a:ext cx="6309360" cy="2286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600" b="1">
                <a:solidFill>
                  <a:srgbClr val="343C46"/>
                </a:solidFill>
                <a:latin typeface="Times New Roman" panose="02020603050405020304"/>
              </a:rPr>
              <a:t>Minimization and lawful processing</a:t>
            </a:r>
            <a:endParaRPr sz="1600" b="1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14400" y="2871215"/>
            <a:ext cx="2468880" cy="2286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00" b="1">
                <a:solidFill>
                  <a:srgbClr val="CA972D"/>
                </a:solidFill>
                <a:latin typeface="Times New Roman" panose="02020603050405020304"/>
              </a:rPr>
              <a:t>AIGC LABELING</a:t>
            </a:r>
            <a:endParaRPr sz="1500" b="1">
              <a:solidFill>
                <a:srgbClr val="CA972D"/>
              </a:solidFill>
              <a:latin typeface="Times New Roman" panose="02020603050405020304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29000" y="2852927"/>
            <a:ext cx="365760" cy="2286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800" b="1">
                <a:solidFill>
                  <a:srgbClr val="707882"/>
                </a:solidFill>
                <a:latin typeface="Times New Roman" panose="02020603050405020304"/>
              </a:rPr>
              <a:t>→</a:t>
            </a:r>
            <a:endParaRPr sz="1800" b="1">
              <a:solidFill>
                <a:srgbClr val="707882"/>
              </a:solidFill>
              <a:latin typeface="Times New Roman" panose="02020603050405020304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977639" y="2752344"/>
            <a:ext cx="7040880" cy="548640"/>
          </a:xfrm>
          <a:prstGeom prst="roundRect">
            <a:avLst/>
          </a:prstGeom>
          <a:solidFill>
            <a:srgbClr val="F7F8FA"/>
          </a:solidFill>
          <a:ln w="10160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3977639" y="2752344"/>
            <a:ext cx="73152" cy="548640"/>
          </a:xfrm>
          <a:prstGeom prst="rect">
            <a:avLst/>
          </a:prstGeom>
          <a:solidFill>
            <a:srgbClr val="CA972D"/>
          </a:solidFill>
          <a:ln w="10160">
            <a:solidFill>
              <a:srgbClr val="CA97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297680" y="2871215"/>
            <a:ext cx="6309360" cy="2286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600" b="1">
                <a:solidFill>
                  <a:srgbClr val="343C46"/>
                </a:solidFill>
                <a:latin typeface="Times New Roman" panose="02020603050405020304"/>
              </a:rPr>
              <a:t>Provenance and authenticity</a:t>
            </a:r>
            <a:endParaRPr sz="1600" b="1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14400" y="3538728"/>
            <a:ext cx="2468880" cy="2286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00" b="1">
                <a:solidFill>
                  <a:srgbClr val="30659E"/>
                </a:solidFill>
                <a:latin typeface="Times New Roman" panose="02020603050405020304"/>
              </a:rPr>
              <a:t>ALGORITHM GOVERNANCE</a:t>
            </a:r>
            <a:endParaRPr sz="1500" b="1">
              <a:solidFill>
                <a:srgbClr val="30659E"/>
              </a:solidFill>
              <a:latin typeface="Times New Roman" panose="02020603050405020304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429000" y="3520440"/>
            <a:ext cx="365760" cy="2286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800" b="1">
                <a:solidFill>
                  <a:srgbClr val="707882"/>
                </a:solidFill>
                <a:latin typeface="Times New Roman" panose="02020603050405020304"/>
              </a:rPr>
              <a:t>→</a:t>
            </a:r>
            <a:endParaRPr sz="1800" b="1">
              <a:solidFill>
                <a:srgbClr val="707882"/>
              </a:solidFill>
              <a:latin typeface="Times New Roman" panose="02020603050405020304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977639" y="3419856"/>
            <a:ext cx="7040880" cy="548640"/>
          </a:xfrm>
          <a:prstGeom prst="roundRect">
            <a:avLst/>
          </a:prstGeom>
          <a:solidFill>
            <a:srgbClr val="F7F8FA"/>
          </a:solidFill>
          <a:ln w="10160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3977639" y="3419856"/>
            <a:ext cx="73152" cy="548640"/>
          </a:xfrm>
          <a:prstGeom prst="rect">
            <a:avLst/>
          </a:prstGeom>
          <a:solidFill>
            <a:srgbClr val="30659E"/>
          </a:solidFill>
          <a:ln w="10160">
            <a:solidFill>
              <a:srgbClr val="30659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297680" y="3538728"/>
            <a:ext cx="6309360" cy="2286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600" b="1">
                <a:solidFill>
                  <a:srgbClr val="343C46"/>
                </a:solidFill>
                <a:latin typeface="Times New Roman" panose="02020603050405020304"/>
              </a:rPr>
              <a:t>Fairness and transparency</a:t>
            </a:r>
            <a:endParaRPr sz="1600" b="1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14400" y="4206240"/>
            <a:ext cx="2468880" cy="2286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00" b="1">
                <a:solidFill>
                  <a:srgbClr val="B73236"/>
                </a:solidFill>
                <a:latin typeface="Times New Roman" panose="02020603050405020304"/>
              </a:rPr>
              <a:t>GENERATIVE AI</a:t>
            </a:r>
            <a:endParaRPr sz="1500" b="1">
              <a:solidFill>
                <a:srgbClr val="B73236"/>
              </a:solidFill>
              <a:latin typeface="Times New Roman" panose="02020603050405020304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429000" y="4187952"/>
            <a:ext cx="365760" cy="2286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800" b="1">
                <a:solidFill>
                  <a:srgbClr val="707882"/>
                </a:solidFill>
                <a:latin typeface="Times New Roman" panose="02020603050405020304"/>
              </a:rPr>
              <a:t>→</a:t>
            </a:r>
            <a:endParaRPr sz="1800" b="1">
              <a:solidFill>
                <a:srgbClr val="707882"/>
              </a:solidFill>
              <a:latin typeface="Times New Roman" panose="02020603050405020304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3977639" y="4087368"/>
            <a:ext cx="7040880" cy="548640"/>
          </a:xfrm>
          <a:prstGeom prst="roundRect">
            <a:avLst/>
          </a:prstGeom>
          <a:solidFill>
            <a:srgbClr val="F7F8FA"/>
          </a:solidFill>
          <a:ln w="10160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3977639" y="4087368"/>
            <a:ext cx="73152" cy="548640"/>
          </a:xfrm>
          <a:prstGeom prst="rect">
            <a:avLst/>
          </a:prstGeom>
          <a:solidFill>
            <a:srgbClr val="B73236"/>
          </a:solidFill>
          <a:ln w="10160">
            <a:solidFill>
              <a:srgbClr val="B732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4297680" y="4206240"/>
            <a:ext cx="6309360" cy="2286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600" b="1">
                <a:solidFill>
                  <a:srgbClr val="343C46"/>
                </a:solidFill>
                <a:latin typeface="Times New Roman" panose="02020603050405020304"/>
              </a:rPr>
              <a:t>Human verification and responsibility</a:t>
            </a:r>
            <a:endParaRPr sz="1600" b="1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68680" y="5166360"/>
            <a:ext cx="10424160" cy="475488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800" b="1">
                <a:solidFill>
                  <a:srgbClr val="142741"/>
                </a:solidFill>
                <a:latin typeface="Times New Roman" panose="02020603050405020304"/>
              </a:rPr>
              <a:t>Chinese AI law supplies legal building blocks; arbitration ethics translates them into procedural duties.</a:t>
            </a:r>
            <a:endParaRPr sz="1800" b="1">
              <a:solidFill>
                <a:srgbClr val="142741"/>
              </a:solidFill>
              <a:latin typeface="Times New Roman" panose="02020603050405020304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1292840" y="6437376"/>
            <a:ext cx="228600" cy="16459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r"/>
            <a:r>
              <a:rPr sz="850" b="1">
                <a:solidFill>
                  <a:srgbClr val="707882"/>
                </a:solidFill>
                <a:latin typeface="Times New Roman" panose="02020603050405020304"/>
              </a:rPr>
              <a:t>10</a:t>
            </a:r>
            <a:endParaRPr sz="850" b="1">
              <a:solidFill>
                <a:srgbClr val="707882"/>
              </a:solidFill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219456"/>
            <a:ext cx="4572000" cy="201168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950" b="1">
                <a:solidFill>
                  <a:srgbClr val="B73236"/>
                </a:solidFill>
                <a:latin typeface="Times New Roman" panose="02020603050405020304"/>
              </a:rPr>
              <a:t>10 · COMPARATIVE CONTEXT</a:t>
            </a:r>
            <a:endParaRPr sz="950" b="1">
              <a:solidFill>
                <a:srgbClr val="B73236"/>
              </a:solidFill>
              <a:latin typeface="Times New Roman" panose="0202060305040502030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66928" y="512064"/>
            <a:ext cx="11018520" cy="53035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2700" b="1">
                <a:solidFill>
                  <a:srgbClr val="142741"/>
                </a:solidFill>
                <a:latin typeface="Times New Roman" panose="02020603050405020304"/>
              </a:rPr>
              <a:t>International reference points</a:t>
            </a:r>
            <a:endParaRPr sz="2700" b="1">
              <a:solidFill>
                <a:srgbClr val="142741"/>
              </a:solidFill>
              <a:latin typeface="Times New Roman" panose="02020603050405020304"/>
            </a:endParaRPr>
          </a:p>
        </p:txBody>
      </p:sp>
      <p:cxnSp>
        <p:nvCxnSpPr>
          <p:cNvPr id="4" name="Connector 3"/>
          <p:cNvCxnSpPr/>
          <p:nvPr/>
        </p:nvCxnSpPr>
        <p:spPr>
          <a:xfrm>
            <a:off x="566928" y="1170432"/>
            <a:ext cx="11045952" cy="0"/>
          </a:xfrm>
          <a:prstGeom prst="line">
            <a:avLst/>
          </a:prstGeom>
          <a:ln w="12700">
            <a:solidFill>
              <a:srgbClr val="DDE2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/>
        </p:nvSpPr>
        <p:spPr>
          <a:xfrm>
            <a:off x="777240" y="1600200"/>
            <a:ext cx="5074920" cy="1280160"/>
          </a:xfrm>
          <a:prstGeom prst="roundRect">
            <a:avLst/>
          </a:prstGeom>
          <a:solidFill>
            <a:srgbClr val="F7F8FA"/>
          </a:solidFill>
          <a:ln w="10160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77240" y="1600200"/>
            <a:ext cx="73152" cy="1280160"/>
          </a:xfrm>
          <a:prstGeom prst="rect">
            <a:avLst/>
          </a:prstGeom>
          <a:solidFill>
            <a:srgbClr val="142741"/>
          </a:solidFill>
          <a:ln w="10160">
            <a:solidFill>
              <a:srgbClr val="14274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05840" y="1764792"/>
            <a:ext cx="4663440" cy="25603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600" b="1">
                <a:solidFill>
                  <a:srgbClr val="142741"/>
                </a:solidFill>
                <a:latin typeface="Times New Roman" panose="02020603050405020304"/>
              </a:rPr>
              <a:t>EU AI ACT</a:t>
            </a:r>
            <a:endParaRPr sz="1600" b="1">
              <a:solidFill>
                <a:srgbClr val="142741"/>
              </a:solidFill>
              <a:latin typeface="Times New Roman" panose="0202060305040502030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05840" y="2167128"/>
            <a:ext cx="4636008" cy="566927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50" b="0">
                <a:solidFill>
                  <a:srgbClr val="343C46"/>
                </a:solidFill>
                <a:latin typeface="Times New Roman" panose="02020603050405020304"/>
              </a:rPr>
              <a:t>Risk-based governance · human oversight · documentation · transparency</a:t>
            </a:r>
            <a:endParaRPr sz="1450" b="0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263640" y="1600200"/>
            <a:ext cx="5074920" cy="1280160"/>
          </a:xfrm>
          <a:prstGeom prst="roundRect">
            <a:avLst/>
          </a:prstGeom>
          <a:solidFill>
            <a:srgbClr val="F7F8FA"/>
          </a:solidFill>
          <a:ln w="10160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263640" y="1600200"/>
            <a:ext cx="73152" cy="1280160"/>
          </a:xfrm>
          <a:prstGeom prst="rect">
            <a:avLst/>
          </a:prstGeom>
          <a:solidFill>
            <a:srgbClr val="2A7455"/>
          </a:solidFill>
          <a:ln w="10160">
            <a:solidFill>
              <a:srgbClr val="2A74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0" y="1764792"/>
            <a:ext cx="4663440" cy="25603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600" b="1">
                <a:solidFill>
                  <a:srgbClr val="2A7455"/>
                </a:solidFill>
                <a:latin typeface="Times New Roman" panose="02020603050405020304"/>
              </a:rPr>
              <a:t>COUNCIL OF EUROPE</a:t>
            </a:r>
            <a:endParaRPr sz="1600" b="1">
              <a:solidFill>
                <a:srgbClr val="2A7455"/>
              </a:solidFill>
              <a:latin typeface="Times New Roman" panose="02020603050405020304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92240" y="2167128"/>
            <a:ext cx="4636008" cy="566927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50" b="0">
                <a:solidFill>
                  <a:srgbClr val="343C46"/>
                </a:solidFill>
                <a:latin typeface="Times New Roman" panose="02020603050405020304"/>
              </a:rPr>
              <a:t>Human rights · democracy · rule of law across the AI lifecycle</a:t>
            </a:r>
            <a:endParaRPr sz="1450" b="0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77240" y="3200400"/>
            <a:ext cx="5074920" cy="1280160"/>
          </a:xfrm>
          <a:prstGeom prst="roundRect">
            <a:avLst/>
          </a:prstGeom>
          <a:solidFill>
            <a:srgbClr val="F7F8FA"/>
          </a:solidFill>
          <a:ln w="10160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777240" y="3200400"/>
            <a:ext cx="73152" cy="1280160"/>
          </a:xfrm>
          <a:prstGeom prst="rect">
            <a:avLst/>
          </a:prstGeom>
          <a:solidFill>
            <a:srgbClr val="30659E"/>
          </a:solidFill>
          <a:ln w="10160">
            <a:solidFill>
              <a:srgbClr val="30659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05840" y="3364992"/>
            <a:ext cx="4663440" cy="25603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600" b="1">
                <a:solidFill>
                  <a:srgbClr val="30659E"/>
                </a:solidFill>
                <a:latin typeface="Times New Roman" panose="02020603050405020304"/>
              </a:rPr>
              <a:t>UNESCO / OECD</a:t>
            </a:r>
            <a:endParaRPr sz="1600" b="1">
              <a:solidFill>
                <a:srgbClr val="30659E"/>
              </a:solidFill>
              <a:latin typeface="Times New Roman" panose="02020603050405020304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05840" y="3767328"/>
            <a:ext cx="4636008" cy="566927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50" b="0">
                <a:solidFill>
                  <a:srgbClr val="343C46"/>
                </a:solidFill>
                <a:latin typeface="Times New Roman" panose="02020603050405020304"/>
              </a:rPr>
              <a:t>Human agency · accountability · robustness · inclusive governance</a:t>
            </a:r>
            <a:endParaRPr sz="1450" b="0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6263640" y="3200400"/>
            <a:ext cx="5074920" cy="1280160"/>
          </a:xfrm>
          <a:prstGeom prst="roundRect">
            <a:avLst/>
          </a:prstGeom>
          <a:solidFill>
            <a:srgbClr val="F7F8FA"/>
          </a:solidFill>
          <a:ln w="10160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263640" y="3200400"/>
            <a:ext cx="73152" cy="1280160"/>
          </a:xfrm>
          <a:prstGeom prst="rect">
            <a:avLst/>
          </a:prstGeom>
          <a:solidFill>
            <a:srgbClr val="B73236"/>
          </a:solidFill>
          <a:ln w="10160">
            <a:solidFill>
              <a:srgbClr val="B732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92240" y="3364992"/>
            <a:ext cx="4663440" cy="25603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600" b="1">
                <a:solidFill>
                  <a:srgbClr val="B73236"/>
                </a:solidFill>
                <a:latin typeface="Times New Roman" panose="02020603050405020304"/>
              </a:rPr>
              <a:t>ARBITRATION SOFT LAW</a:t>
            </a:r>
            <a:endParaRPr sz="1600" b="1">
              <a:solidFill>
                <a:srgbClr val="B73236"/>
              </a:solidFill>
              <a:latin typeface="Times New Roman" panose="02020603050405020304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492240" y="3767328"/>
            <a:ext cx="4636008" cy="566927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50" b="0">
                <a:solidFill>
                  <a:srgbClr val="343C46"/>
                </a:solidFill>
                <a:latin typeface="Times New Roman" panose="02020603050405020304"/>
              </a:rPr>
              <a:t>CIArb · SVAMC · SCC · VIAC translate broad principles into procedure</a:t>
            </a:r>
            <a:endParaRPr sz="1450" b="0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68680" y="4956048"/>
            <a:ext cx="1042416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800" b="1">
                <a:solidFill>
                  <a:srgbClr val="142741"/>
                </a:solidFill>
                <a:latin typeface="Times New Roman" panose="02020603050405020304"/>
              </a:rPr>
              <a:t>Comparative convergence</a:t>
            </a:r>
            <a:endParaRPr sz="1800" b="1">
              <a:solidFill>
                <a:srgbClr val="142741"/>
              </a:solidFill>
              <a:latin typeface="Times New Roman" panose="02020603050405020304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68680" y="5376672"/>
            <a:ext cx="10424160" cy="5029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700" b="1">
                <a:solidFill>
                  <a:srgbClr val="B73236"/>
                </a:solidFill>
                <a:latin typeface="Times New Roman" panose="02020603050405020304"/>
              </a:rPr>
              <a:t>The greater the impact on legal rights and decision-making, the stronger the need for human oversight and accountability.</a:t>
            </a:r>
            <a:endParaRPr sz="1700" b="1">
              <a:solidFill>
                <a:srgbClr val="B73236"/>
              </a:solidFill>
              <a:latin typeface="Times New Roman" panose="02020603050405020304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1292840" y="6437376"/>
            <a:ext cx="228600" cy="16459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r"/>
            <a:r>
              <a:rPr sz="850" b="1">
                <a:solidFill>
                  <a:srgbClr val="707882"/>
                </a:solidFill>
                <a:latin typeface="Times New Roman" panose="02020603050405020304"/>
              </a:rPr>
              <a:t>11</a:t>
            </a:r>
            <a:endParaRPr sz="850" b="1">
              <a:solidFill>
                <a:srgbClr val="707882"/>
              </a:solidFill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219456"/>
            <a:ext cx="4572000" cy="201168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950" b="1">
                <a:solidFill>
                  <a:srgbClr val="B73236"/>
                </a:solidFill>
                <a:latin typeface="Times New Roman" panose="02020603050405020304"/>
              </a:rPr>
              <a:t>11 · PRACTICAL MODEL</a:t>
            </a:r>
            <a:endParaRPr sz="950" b="1">
              <a:solidFill>
                <a:srgbClr val="B73236"/>
              </a:solidFill>
              <a:latin typeface="Times New Roman" panose="0202060305040502030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66928" y="512064"/>
            <a:ext cx="11018520" cy="53035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2700" b="1">
                <a:solidFill>
                  <a:srgbClr val="142741"/>
                </a:solidFill>
                <a:latin typeface="Times New Roman" panose="02020603050405020304"/>
              </a:rPr>
              <a:t>A risk-based model for AI use in arbitration</a:t>
            </a:r>
            <a:endParaRPr sz="2700" b="1">
              <a:solidFill>
                <a:srgbClr val="142741"/>
              </a:solidFill>
              <a:latin typeface="Times New Roman" panose="02020603050405020304"/>
            </a:endParaRPr>
          </a:p>
        </p:txBody>
      </p:sp>
      <p:cxnSp>
        <p:nvCxnSpPr>
          <p:cNvPr id="4" name="Connector 3"/>
          <p:cNvCxnSpPr/>
          <p:nvPr/>
        </p:nvCxnSpPr>
        <p:spPr>
          <a:xfrm>
            <a:off x="566928" y="1170432"/>
            <a:ext cx="11045952" cy="0"/>
          </a:xfrm>
          <a:prstGeom prst="line">
            <a:avLst/>
          </a:prstGeom>
          <a:ln w="12700">
            <a:solidFill>
              <a:srgbClr val="DDE2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/>
        </p:nvSpPr>
        <p:spPr>
          <a:xfrm>
            <a:off x="594360" y="1691640"/>
            <a:ext cx="2514600" cy="2743200"/>
          </a:xfrm>
          <a:prstGeom prst="roundRect">
            <a:avLst/>
          </a:prstGeom>
          <a:solidFill>
            <a:srgbClr val="F7F8FA"/>
          </a:solidFill>
          <a:ln w="10160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94360" y="1691640"/>
            <a:ext cx="2514600" cy="109728"/>
          </a:xfrm>
          <a:prstGeom prst="rect">
            <a:avLst/>
          </a:prstGeom>
          <a:solidFill>
            <a:srgbClr val="2A7455"/>
          </a:solidFill>
          <a:ln w="10160">
            <a:solidFill>
              <a:srgbClr val="2A74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2029968"/>
            <a:ext cx="21488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800" b="1">
                <a:solidFill>
                  <a:srgbClr val="2A7455"/>
                </a:solidFill>
                <a:latin typeface="Times New Roman" panose="02020603050405020304"/>
              </a:rPr>
              <a:t>LOW</a:t>
            </a:r>
            <a:endParaRPr sz="1800" b="1">
              <a:solidFill>
                <a:srgbClr val="2A7455"/>
              </a:solidFill>
              <a:latin typeface="Times New Roman" panose="0202060305040502030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68680" y="2788920"/>
            <a:ext cx="1965960" cy="11430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600" b="0">
                <a:solidFill>
                  <a:srgbClr val="343C46"/>
                </a:solidFill>
                <a:latin typeface="Times New Roman" panose="02020603050405020304"/>
              </a:rPr>
              <a:t>Formatting
Scheduling
Administrative support</a:t>
            </a:r>
            <a:endParaRPr sz="1600" b="0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483864" y="1691640"/>
            <a:ext cx="2514600" cy="2743200"/>
          </a:xfrm>
          <a:prstGeom prst="roundRect">
            <a:avLst/>
          </a:prstGeom>
          <a:solidFill>
            <a:srgbClr val="F7F8FA"/>
          </a:solidFill>
          <a:ln w="10160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3483864" y="1691640"/>
            <a:ext cx="2514600" cy="109728"/>
          </a:xfrm>
          <a:prstGeom prst="rect">
            <a:avLst/>
          </a:prstGeom>
          <a:solidFill>
            <a:srgbClr val="30659E"/>
          </a:solidFill>
          <a:ln w="10160">
            <a:solidFill>
              <a:srgbClr val="30659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666744" y="2029968"/>
            <a:ext cx="21488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800" b="1">
                <a:solidFill>
                  <a:srgbClr val="30659E"/>
                </a:solidFill>
                <a:latin typeface="Times New Roman" panose="02020603050405020304"/>
              </a:rPr>
              <a:t>MODERATE</a:t>
            </a:r>
            <a:endParaRPr sz="1800" b="1">
              <a:solidFill>
                <a:srgbClr val="30659E"/>
              </a:solidFill>
              <a:latin typeface="Times New Roman" panose="02020603050405020304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58184" y="2788920"/>
            <a:ext cx="1965960" cy="11430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600" b="0">
                <a:solidFill>
                  <a:srgbClr val="343C46"/>
                </a:solidFill>
                <a:latin typeface="Times New Roman" panose="02020603050405020304"/>
              </a:rPr>
              <a:t>Translation
Summarization
Document clustering</a:t>
            </a:r>
            <a:endParaRPr sz="1600" b="0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373368" y="1691640"/>
            <a:ext cx="2514600" cy="2743200"/>
          </a:xfrm>
          <a:prstGeom prst="roundRect">
            <a:avLst/>
          </a:prstGeom>
          <a:solidFill>
            <a:srgbClr val="F7F8FA"/>
          </a:solidFill>
          <a:ln w="10160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6373368" y="1691640"/>
            <a:ext cx="2514600" cy="109728"/>
          </a:xfrm>
          <a:prstGeom prst="rect">
            <a:avLst/>
          </a:prstGeom>
          <a:solidFill>
            <a:srgbClr val="CA972D"/>
          </a:solidFill>
          <a:ln w="10160">
            <a:solidFill>
              <a:srgbClr val="CA97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556248" y="2029968"/>
            <a:ext cx="21488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800" b="1">
                <a:solidFill>
                  <a:srgbClr val="CA972D"/>
                </a:solidFill>
                <a:latin typeface="Times New Roman" panose="02020603050405020304"/>
              </a:rPr>
              <a:t>HIGH</a:t>
            </a:r>
            <a:endParaRPr sz="1800" b="1">
              <a:solidFill>
                <a:srgbClr val="CA972D"/>
              </a:solidFill>
              <a:latin typeface="Times New Roman" panose="02020603050405020304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647688" y="2788920"/>
            <a:ext cx="1965960" cy="11430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600" b="0">
                <a:solidFill>
                  <a:srgbClr val="343C46"/>
                </a:solidFill>
                <a:latin typeface="Times New Roman" panose="02020603050405020304"/>
              </a:rPr>
              <a:t>Legal research
Issue mapping
Evidence organization</a:t>
            </a:r>
            <a:endParaRPr sz="1600" b="0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9262872" y="1691640"/>
            <a:ext cx="2514600" cy="2743200"/>
          </a:xfrm>
          <a:prstGeom prst="roundRect">
            <a:avLst/>
          </a:prstGeom>
          <a:solidFill>
            <a:srgbClr val="F7F8FA"/>
          </a:solidFill>
          <a:ln w="10160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9262872" y="1691640"/>
            <a:ext cx="2514600" cy="109728"/>
          </a:xfrm>
          <a:prstGeom prst="rect">
            <a:avLst/>
          </a:prstGeom>
          <a:solidFill>
            <a:srgbClr val="B73236"/>
          </a:solidFill>
          <a:ln w="10160">
            <a:solidFill>
              <a:srgbClr val="B732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445752" y="2029968"/>
            <a:ext cx="21488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800" b="1">
                <a:solidFill>
                  <a:srgbClr val="B73236"/>
                </a:solidFill>
                <a:latin typeface="Times New Roman" panose="02020603050405020304"/>
              </a:rPr>
              <a:t>VERY HIGH</a:t>
            </a:r>
            <a:endParaRPr sz="1800" b="1">
              <a:solidFill>
                <a:srgbClr val="B73236"/>
              </a:solidFill>
              <a:latin typeface="Times New Roman" panose="02020603050405020304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537192" y="2788920"/>
            <a:ext cx="1965960" cy="11430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600" b="0">
                <a:solidFill>
                  <a:srgbClr val="343C46"/>
                </a:solidFill>
                <a:latin typeface="Times New Roman" panose="02020603050405020304"/>
              </a:rPr>
              <a:t>Fact evaluation
Legal application
Award reasoning</a:t>
            </a:r>
            <a:endParaRPr sz="1600" b="0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68680" y="4828032"/>
            <a:ext cx="1042416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700" b="1">
                <a:solidFill>
                  <a:srgbClr val="142741"/>
                </a:solidFill>
                <a:latin typeface="Times New Roman" panose="02020603050405020304"/>
              </a:rPr>
              <a:t>As procedural impact increases:</a:t>
            </a:r>
            <a:endParaRPr sz="1700" b="1">
              <a:solidFill>
                <a:srgbClr val="142741"/>
              </a:solidFill>
              <a:latin typeface="Times New Roman" panose="02020603050405020304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68680" y="5257800"/>
            <a:ext cx="10424160" cy="384048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2000" b="1">
                <a:solidFill>
                  <a:srgbClr val="B73236"/>
                </a:solidFill>
                <a:latin typeface="Times New Roman" panose="02020603050405020304"/>
              </a:rPr>
              <a:t>Oversight ↑     Verification ↑     Disclosure ↑     Traceability ↑</a:t>
            </a:r>
            <a:endParaRPr sz="2000" b="1">
              <a:solidFill>
                <a:srgbClr val="B73236"/>
              </a:solidFill>
              <a:latin typeface="Times New Roman" panose="02020603050405020304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1292840" y="6437376"/>
            <a:ext cx="228600" cy="16459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r"/>
            <a:r>
              <a:rPr sz="850" b="1">
                <a:solidFill>
                  <a:srgbClr val="707882"/>
                </a:solidFill>
                <a:latin typeface="Times New Roman" panose="02020603050405020304"/>
              </a:rPr>
              <a:t>12</a:t>
            </a:r>
            <a:endParaRPr sz="850" b="1">
              <a:solidFill>
                <a:srgbClr val="707882"/>
              </a:solidFill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219456"/>
            <a:ext cx="4572000" cy="201168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950" b="1">
                <a:solidFill>
                  <a:srgbClr val="B73236"/>
                </a:solidFill>
                <a:latin typeface="Times New Roman" panose="02020603050405020304"/>
              </a:rPr>
              <a:t>12 · ETHICS</a:t>
            </a:r>
            <a:endParaRPr sz="950" b="1">
              <a:solidFill>
                <a:srgbClr val="B73236"/>
              </a:solidFill>
              <a:latin typeface="Times New Roman" panose="0202060305040502030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66928" y="512064"/>
            <a:ext cx="11018520" cy="53035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2700" b="1">
                <a:solidFill>
                  <a:srgbClr val="142741"/>
                </a:solidFill>
                <a:latin typeface="Times New Roman" panose="02020603050405020304"/>
              </a:rPr>
              <a:t>Five principles for ethical AI in arbitration</a:t>
            </a:r>
            <a:endParaRPr sz="2700" b="1">
              <a:solidFill>
                <a:srgbClr val="142741"/>
              </a:solidFill>
              <a:latin typeface="Times New Roman" panose="02020603050405020304"/>
            </a:endParaRPr>
          </a:p>
        </p:txBody>
      </p:sp>
      <p:cxnSp>
        <p:nvCxnSpPr>
          <p:cNvPr id="4" name="Connector 3"/>
          <p:cNvCxnSpPr/>
          <p:nvPr/>
        </p:nvCxnSpPr>
        <p:spPr>
          <a:xfrm>
            <a:off x="566928" y="1170432"/>
            <a:ext cx="11045952" cy="0"/>
          </a:xfrm>
          <a:prstGeom prst="line">
            <a:avLst/>
          </a:prstGeom>
          <a:ln w="12700">
            <a:solidFill>
              <a:srgbClr val="DDE2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/>
        </p:nvSpPr>
        <p:spPr>
          <a:xfrm>
            <a:off x="822960" y="1417320"/>
            <a:ext cx="10561320" cy="566928"/>
          </a:xfrm>
          <a:prstGeom prst="roundRect">
            <a:avLst/>
          </a:prstGeom>
          <a:solidFill>
            <a:srgbClr val="F7F8FA"/>
          </a:solidFill>
          <a:ln w="10160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822960" y="1417320"/>
            <a:ext cx="73152" cy="566928"/>
          </a:xfrm>
          <a:prstGeom prst="rect">
            <a:avLst/>
          </a:prstGeom>
          <a:solidFill>
            <a:srgbClr val="B73236"/>
          </a:solidFill>
          <a:ln w="10160">
            <a:solidFill>
              <a:srgbClr val="B732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78992" y="1545336"/>
            <a:ext cx="2468880" cy="2286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50" b="1">
                <a:solidFill>
                  <a:srgbClr val="B73236"/>
                </a:solidFill>
                <a:latin typeface="Times New Roman" panose="02020603050405020304"/>
              </a:rPr>
              <a:t>RISK PREVENTION</a:t>
            </a:r>
            <a:endParaRPr sz="1550" b="1">
              <a:solidFill>
                <a:srgbClr val="B73236"/>
              </a:solidFill>
              <a:latin typeface="Times New Roman" panose="0202060305040502030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57600" y="1536192"/>
            <a:ext cx="7132320" cy="25603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20" b="0">
                <a:solidFill>
                  <a:srgbClr val="343C46"/>
                </a:solidFill>
                <a:latin typeface="Times New Roman" panose="02020603050405020304"/>
              </a:rPr>
              <a:t>Understand foreseeable limits and harms before deployment.</a:t>
            </a:r>
            <a:endParaRPr sz="1420" b="0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822960" y="2084831"/>
            <a:ext cx="10561320" cy="566928"/>
          </a:xfrm>
          <a:prstGeom prst="roundRect">
            <a:avLst/>
          </a:prstGeom>
          <a:solidFill>
            <a:srgbClr val="F7F8FA"/>
          </a:solidFill>
          <a:ln w="10160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822960" y="2084831"/>
            <a:ext cx="73152" cy="566928"/>
          </a:xfrm>
          <a:prstGeom prst="rect">
            <a:avLst/>
          </a:prstGeom>
          <a:solidFill>
            <a:srgbClr val="142741"/>
          </a:solidFill>
          <a:ln w="10160">
            <a:solidFill>
              <a:srgbClr val="14274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78992" y="2212848"/>
            <a:ext cx="2468880" cy="2286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50" b="1">
                <a:solidFill>
                  <a:srgbClr val="142741"/>
                </a:solidFill>
                <a:latin typeface="Times New Roman" panose="02020603050405020304"/>
              </a:rPr>
              <a:t>HUMAN RESPONSIBILITY</a:t>
            </a:r>
            <a:endParaRPr sz="1550" b="1">
              <a:solidFill>
                <a:srgbClr val="142741"/>
              </a:solidFill>
              <a:latin typeface="Times New Roman" panose="02020603050405020304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57600" y="2203703"/>
            <a:ext cx="7132320" cy="25603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20" b="0">
                <a:solidFill>
                  <a:srgbClr val="343C46"/>
                </a:solidFill>
                <a:latin typeface="Times New Roman" panose="02020603050405020304"/>
              </a:rPr>
              <a:t>AI output never displaces human accountability.</a:t>
            </a:r>
            <a:endParaRPr sz="1420" b="0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822960" y="2752344"/>
            <a:ext cx="10561320" cy="566928"/>
          </a:xfrm>
          <a:prstGeom prst="roundRect">
            <a:avLst/>
          </a:prstGeom>
          <a:solidFill>
            <a:srgbClr val="F7F8FA"/>
          </a:solidFill>
          <a:ln w="10160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22960" y="2752344"/>
            <a:ext cx="73152" cy="566928"/>
          </a:xfrm>
          <a:prstGeom prst="rect">
            <a:avLst/>
          </a:prstGeom>
          <a:solidFill>
            <a:srgbClr val="CA972D"/>
          </a:solidFill>
          <a:ln w="10160">
            <a:solidFill>
              <a:srgbClr val="CA97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78992" y="2880360"/>
            <a:ext cx="2468880" cy="2286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50" b="1">
                <a:solidFill>
                  <a:srgbClr val="CA972D"/>
                </a:solidFill>
                <a:latin typeface="Times New Roman" panose="02020603050405020304"/>
              </a:rPr>
              <a:t>FAIRNESS &amp; IMPARTIALITY</a:t>
            </a:r>
            <a:endParaRPr sz="1550" b="1">
              <a:solidFill>
                <a:srgbClr val="CA972D"/>
              </a:solidFill>
              <a:latin typeface="Times New Roman" panose="02020603050405020304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657600" y="2871215"/>
            <a:ext cx="7132320" cy="25603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20" b="0">
                <a:solidFill>
                  <a:srgbClr val="343C46"/>
                </a:solidFill>
                <a:latin typeface="Times New Roman" panose="02020603050405020304"/>
              </a:rPr>
              <a:t>Avoid prejudice, bias and inequality of arms.</a:t>
            </a:r>
            <a:endParaRPr sz="1420" b="0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822960" y="3419856"/>
            <a:ext cx="10561320" cy="566928"/>
          </a:xfrm>
          <a:prstGeom prst="roundRect">
            <a:avLst/>
          </a:prstGeom>
          <a:solidFill>
            <a:srgbClr val="F7F8FA"/>
          </a:solidFill>
          <a:ln w="10160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822960" y="3419856"/>
            <a:ext cx="73152" cy="566928"/>
          </a:xfrm>
          <a:prstGeom prst="rect">
            <a:avLst/>
          </a:prstGeom>
          <a:solidFill>
            <a:srgbClr val="2A7455"/>
          </a:solidFill>
          <a:ln w="10160">
            <a:solidFill>
              <a:srgbClr val="2A74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78992" y="3547872"/>
            <a:ext cx="2468880" cy="2286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50" b="1">
                <a:solidFill>
                  <a:srgbClr val="2A7455"/>
                </a:solidFill>
                <a:latin typeface="Times New Roman" panose="02020603050405020304"/>
              </a:rPr>
              <a:t>CONFIDENTIALITY</a:t>
            </a:r>
            <a:endParaRPr sz="1550" b="1">
              <a:solidFill>
                <a:srgbClr val="2A7455"/>
              </a:solidFill>
              <a:latin typeface="Times New Roman" panose="02020603050405020304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657600" y="3538728"/>
            <a:ext cx="7132320" cy="25603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20" b="0">
                <a:solidFill>
                  <a:srgbClr val="343C46"/>
                </a:solidFill>
                <a:latin typeface="Times New Roman" panose="02020603050405020304"/>
              </a:rPr>
              <a:t>Protect case data throughout the AI lifecycle.</a:t>
            </a:r>
            <a:endParaRPr sz="1420" b="0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822960" y="4087368"/>
            <a:ext cx="10561320" cy="566928"/>
          </a:xfrm>
          <a:prstGeom prst="roundRect">
            <a:avLst/>
          </a:prstGeom>
          <a:solidFill>
            <a:srgbClr val="F7F8FA"/>
          </a:solidFill>
          <a:ln w="10160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822960" y="4087368"/>
            <a:ext cx="73152" cy="566928"/>
          </a:xfrm>
          <a:prstGeom prst="rect">
            <a:avLst/>
          </a:prstGeom>
          <a:solidFill>
            <a:srgbClr val="30659E"/>
          </a:solidFill>
          <a:ln w="10160">
            <a:solidFill>
              <a:srgbClr val="30659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1078992" y="4215383"/>
            <a:ext cx="2468880" cy="2286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50" b="1">
                <a:solidFill>
                  <a:srgbClr val="30659E"/>
                </a:solidFill>
                <a:latin typeface="Times New Roman" panose="02020603050405020304"/>
              </a:rPr>
              <a:t>TRANSPARENCY &amp; TRUST</a:t>
            </a:r>
            <a:endParaRPr sz="1550" b="1">
              <a:solidFill>
                <a:srgbClr val="30659E"/>
              </a:solidFill>
              <a:latin typeface="Times New Roman" panose="02020603050405020304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657600" y="4206240"/>
            <a:ext cx="7132320" cy="25603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20" b="0">
                <a:solidFill>
                  <a:srgbClr val="343C46"/>
                </a:solidFill>
                <a:latin typeface="Times New Roman" panose="02020603050405020304"/>
              </a:rPr>
              <a:t>Disclose material AI involvement and preserve traceability.</a:t>
            </a:r>
            <a:endParaRPr sz="1420" b="0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68680" y="5193792"/>
            <a:ext cx="10424160" cy="4114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800" b="1">
                <a:solidFill>
                  <a:srgbClr val="142741"/>
                </a:solidFill>
                <a:latin typeface="Times New Roman" panose="02020603050405020304"/>
              </a:rPr>
              <a:t>These principles convert abstract AI ethics into arbitration-specific duties.</a:t>
            </a:r>
            <a:endParaRPr sz="1800" b="1">
              <a:solidFill>
                <a:srgbClr val="142741"/>
              </a:solidFill>
              <a:latin typeface="Times New Roman" panose="02020603050405020304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1292840" y="6437376"/>
            <a:ext cx="228600" cy="16459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r"/>
            <a:r>
              <a:rPr sz="850" b="1">
                <a:solidFill>
                  <a:srgbClr val="707882"/>
                </a:solidFill>
                <a:latin typeface="Times New Roman" panose="02020603050405020304"/>
              </a:rPr>
              <a:t>13</a:t>
            </a:r>
            <a:endParaRPr sz="850" b="1">
              <a:solidFill>
                <a:srgbClr val="707882"/>
              </a:solidFill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219456"/>
            <a:ext cx="4572000" cy="201168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950" b="1">
                <a:solidFill>
                  <a:srgbClr val="B73236"/>
                </a:solidFill>
                <a:latin typeface="Times New Roman" panose="02020603050405020304"/>
              </a:rPr>
              <a:t>13 · HUMAN RESPONSIBILITY</a:t>
            </a:r>
            <a:endParaRPr sz="950" b="1">
              <a:solidFill>
                <a:srgbClr val="B73236"/>
              </a:solidFill>
              <a:latin typeface="Times New Roman" panose="0202060305040502030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66928" y="512064"/>
            <a:ext cx="11018520" cy="53035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2700" b="1">
                <a:solidFill>
                  <a:srgbClr val="142741"/>
                </a:solidFill>
                <a:latin typeface="Times New Roman" panose="02020603050405020304"/>
              </a:rPr>
              <a:t>Red line 1: preserve substantive human control</a:t>
            </a:r>
            <a:endParaRPr sz="2700" b="1">
              <a:solidFill>
                <a:srgbClr val="142741"/>
              </a:solidFill>
              <a:latin typeface="Times New Roman" panose="02020603050405020304"/>
            </a:endParaRPr>
          </a:p>
        </p:txBody>
      </p:sp>
      <p:cxnSp>
        <p:nvCxnSpPr>
          <p:cNvPr id="4" name="Connector 3"/>
          <p:cNvCxnSpPr/>
          <p:nvPr/>
        </p:nvCxnSpPr>
        <p:spPr>
          <a:xfrm>
            <a:off x="566928" y="1170432"/>
            <a:ext cx="11045952" cy="0"/>
          </a:xfrm>
          <a:prstGeom prst="line">
            <a:avLst/>
          </a:prstGeom>
          <a:ln w="12700">
            <a:solidFill>
              <a:srgbClr val="DDE2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/>
        </p:nvSpPr>
        <p:spPr>
          <a:xfrm>
            <a:off x="685800" y="1554480"/>
            <a:ext cx="3154680" cy="3886200"/>
          </a:xfrm>
          <a:prstGeom prst="roundRect">
            <a:avLst/>
          </a:prstGeom>
          <a:solidFill>
            <a:srgbClr val="F7F8FA"/>
          </a:solidFill>
          <a:ln w="10160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685800" y="1554480"/>
            <a:ext cx="73152" cy="3886200"/>
          </a:xfrm>
          <a:prstGeom prst="rect">
            <a:avLst/>
          </a:prstGeom>
          <a:solidFill>
            <a:srgbClr val="2A7455"/>
          </a:solidFill>
          <a:ln w="10160">
            <a:solidFill>
              <a:srgbClr val="2A74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1719072"/>
            <a:ext cx="2743200" cy="25603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700" b="1">
                <a:solidFill>
                  <a:srgbClr val="2A7455"/>
                </a:solidFill>
                <a:latin typeface="Times New Roman" panose="02020603050405020304"/>
              </a:rPr>
              <a:t>AI MAY ASSIST</a:t>
            </a:r>
            <a:endParaRPr sz="1700" b="1">
              <a:solidFill>
                <a:srgbClr val="2A7455"/>
              </a:solidFill>
              <a:latin typeface="Times New Roman" panose="0202060305040502030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14400" y="2121408"/>
            <a:ext cx="2715768" cy="3172968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00" b="0">
                <a:solidFill>
                  <a:srgbClr val="343C46"/>
                </a:solidFill>
                <a:latin typeface="Times New Roman" panose="02020603050405020304"/>
              </a:rPr>
              <a:t>Summaries
Research support
Document organization
Argument testing
Draft support</a:t>
            </a:r>
            <a:endParaRPr sz="1500" b="0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69080" y="2971800"/>
            <a:ext cx="502920" cy="41148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3100" b="1">
                <a:solidFill>
                  <a:srgbClr val="B73236"/>
                </a:solidFill>
                <a:latin typeface="Times New Roman" panose="02020603050405020304"/>
              </a:rPr>
              <a:t>≠</a:t>
            </a:r>
            <a:endParaRPr sz="3100" b="1">
              <a:solidFill>
                <a:srgbClr val="B73236"/>
              </a:solidFill>
              <a:latin typeface="Times New Roman" panose="02020603050405020304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709160" y="1554480"/>
            <a:ext cx="3154680" cy="3886200"/>
          </a:xfrm>
          <a:prstGeom prst="roundRect">
            <a:avLst/>
          </a:prstGeom>
          <a:solidFill>
            <a:srgbClr val="F7F8FA"/>
          </a:solidFill>
          <a:ln w="10160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709160" y="1554480"/>
            <a:ext cx="73152" cy="3886200"/>
          </a:xfrm>
          <a:prstGeom prst="rect">
            <a:avLst/>
          </a:prstGeom>
          <a:solidFill>
            <a:srgbClr val="B73236"/>
          </a:solidFill>
          <a:ln w="10160">
            <a:solidFill>
              <a:srgbClr val="B732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937760" y="1719072"/>
            <a:ext cx="2743200" cy="25603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700" b="1">
                <a:solidFill>
                  <a:srgbClr val="B73236"/>
                </a:solidFill>
                <a:latin typeface="Times New Roman" panose="02020603050405020304"/>
              </a:rPr>
              <a:t>AI MUST NOT DECIDE</a:t>
            </a:r>
            <a:endParaRPr sz="1700" b="1">
              <a:solidFill>
                <a:srgbClr val="B73236"/>
              </a:solidFill>
              <a:latin typeface="Times New Roman" panose="02020603050405020304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37760" y="2121408"/>
            <a:ext cx="2715768" cy="3172968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00" b="0">
                <a:solidFill>
                  <a:srgbClr val="343C46"/>
                </a:solidFill>
                <a:latin typeface="Times New Roman" panose="02020603050405020304"/>
              </a:rPr>
              <a:t>Final fact-finding
Evidentiary weight
Legal application
Outcome
Final reasons</a:t>
            </a:r>
            <a:endParaRPr sz="1500" b="0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8275320" y="1554480"/>
            <a:ext cx="3246120" cy="3886200"/>
          </a:xfrm>
          <a:prstGeom prst="roundRect">
            <a:avLst/>
          </a:prstGeom>
          <a:solidFill>
            <a:srgbClr val="142741"/>
          </a:solidFill>
          <a:ln w="10160">
            <a:solidFill>
              <a:srgbClr val="14274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275320" y="1554480"/>
            <a:ext cx="73152" cy="3886200"/>
          </a:xfrm>
          <a:prstGeom prst="rect">
            <a:avLst/>
          </a:prstGeom>
          <a:solidFill>
            <a:srgbClr val="CA972D"/>
          </a:solidFill>
          <a:ln w="10160">
            <a:solidFill>
              <a:srgbClr val="CA97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503920" y="1719072"/>
            <a:ext cx="2834639" cy="25603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700" b="1">
                <a:solidFill>
                  <a:srgbClr val="CA972D"/>
                </a:solidFill>
                <a:latin typeface="Times New Roman" panose="02020603050405020304"/>
              </a:rPr>
              <a:t>HUMAN ARBITRATOR</a:t>
            </a:r>
            <a:endParaRPr sz="1700" b="1">
              <a:solidFill>
                <a:srgbClr val="CA972D"/>
              </a:solidFill>
              <a:latin typeface="Times New Roman" panose="02020603050405020304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503920" y="2121408"/>
            <a:ext cx="2807208" cy="3172968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800" b="0">
                <a:solidFill>
                  <a:srgbClr val="FFFFFF"/>
                </a:solidFill>
                <a:latin typeface="Times New Roman" panose="02020603050405020304"/>
              </a:rPr>
              <a:t>Independent analysis
Meaningful review
Personal responsibility</a:t>
            </a:r>
            <a:endParaRPr sz="1800" b="0">
              <a:solidFill>
                <a:srgbClr val="FFFFFF"/>
              </a:solidFill>
              <a:latin typeface="Times New Roman" panose="02020603050405020304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68680" y="5669280"/>
            <a:ext cx="10424160" cy="34747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800" b="1">
                <a:solidFill>
                  <a:srgbClr val="142741"/>
                </a:solidFill>
                <a:latin typeface="Times New Roman" panose="02020603050405020304"/>
              </a:rPr>
              <a:t>A human signature is not enough. Human control must be substantive.</a:t>
            </a:r>
            <a:endParaRPr sz="1800" b="1">
              <a:solidFill>
                <a:srgbClr val="142741"/>
              </a:solidFill>
              <a:latin typeface="Times New Roman" panose="02020603050405020304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1292840" y="6437376"/>
            <a:ext cx="228600" cy="16459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r"/>
            <a:r>
              <a:rPr sz="850" b="1">
                <a:solidFill>
                  <a:srgbClr val="707882"/>
                </a:solidFill>
                <a:latin typeface="Times New Roman" panose="02020603050405020304"/>
              </a:rPr>
              <a:t>14</a:t>
            </a:r>
            <a:endParaRPr sz="850" b="1">
              <a:solidFill>
                <a:srgbClr val="707882"/>
              </a:solidFill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219456"/>
            <a:ext cx="4572000" cy="201168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950" b="1">
                <a:solidFill>
                  <a:srgbClr val="B73236"/>
                </a:solidFill>
                <a:latin typeface="Times New Roman" panose="02020603050405020304"/>
              </a:rPr>
              <a:t>14 · ACCURACY</a:t>
            </a:r>
            <a:endParaRPr sz="950" b="1">
              <a:solidFill>
                <a:srgbClr val="B73236"/>
              </a:solidFill>
              <a:latin typeface="Times New Roman" panose="0202060305040502030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66928" y="512064"/>
            <a:ext cx="11018520" cy="53035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2700" b="1">
                <a:solidFill>
                  <a:srgbClr val="142741"/>
                </a:solidFill>
                <a:latin typeface="Times New Roman" panose="02020603050405020304"/>
              </a:rPr>
              <a:t>Red line 2: verify before relying</a:t>
            </a:r>
            <a:endParaRPr sz="2700" b="1">
              <a:solidFill>
                <a:srgbClr val="142741"/>
              </a:solidFill>
              <a:latin typeface="Times New Roman" panose="02020603050405020304"/>
            </a:endParaRPr>
          </a:p>
        </p:txBody>
      </p:sp>
      <p:cxnSp>
        <p:nvCxnSpPr>
          <p:cNvPr id="4" name="Connector 3"/>
          <p:cNvCxnSpPr/>
          <p:nvPr/>
        </p:nvCxnSpPr>
        <p:spPr>
          <a:xfrm>
            <a:off x="566928" y="1170432"/>
            <a:ext cx="11045952" cy="0"/>
          </a:xfrm>
          <a:prstGeom prst="line">
            <a:avLst/>
          </a:prstGeom>
          <a:ln w="12700">
            <a:solidFill>
              <a:srgbClr val="DDE2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/>
        </p:nvSpPr>
        <p:spPr>
          <a:xfrm>
            <a:off x="566928" y="1828800"/>
            <a:ext cx="2487168" cy="2148840"/>
          </a:xfrm>
          <a:prstGeom prst="roundRect">
            <a:avLst/>
          </a:prstGeom>
          <a:solidFill>
            <a:srgbClr val="F7F8FA"/>
          </a:solidFill>
          <a:ln w="10160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66928" y="1828800"/>
            <a:ext cx="73152" cy="2148840"/>
          </a:xfrm>
          <a:prstGeom prst="rect">
            <a:avLst/>
          </a:prstGeom>
          <a:solidFill>
            <a:srgbClr val="B73236"/>
          </a:solidFill>
          <a:ln w="10160">
            <a:solidFill>
              <a:srgbClr val="B732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95528" y="1993392"/>
            <a:ext cx="2075688" cy="292735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50" b="1">
                <a:solidFill>
                  <a:srgbClr val="B73236"/>
                </a:solidFill>
                <a:latin typeface="Times New Roman" panose="02020603050405020304"/>
              </a:rPr>
              <a:t>1</a:t>
            </a:r>
            <a:r>
              <a:rPr lang="en-US" sz="1550" b="1">
                <a:solidFill>
                  <a:srgbClr val="B73236"/>
                </a:solidFill>
                <a:latin typeface="Times New Roman" panose="02020603050405020304"/>
              </a:rPr>
              <a:t>. </a:t>
            </a:r>
            <a:r>
              <a:rPr sz="1550" b="1">
                <a:solidFill>
                  <a:srgbClr val="B73236"/>
                </a:solidFill>
                <a:latin typeface="Times New Roman" panose="02020603050405020304"/>
              </a:rPr>
              <a:t>AI OUTPUT</a:t>
            </a:r>
            <a:endParaRPr sz="1550" b="1">
              <a:solidFill>
                <a:srgbClr val="B73236"/>
              </a:solidFill>
              <a:latin typeface="Times New Roman" panose="0202060305040502030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5528" y="2395728"/>
            <a:ext cx="2048256" cy="1435608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50" b="0">
                <a:solidFill>
                  <a:srgbClr val="343C46"/>
                </a:solidFill>
                <a:latin typeface="Times New Roman" panose="02020603050405020304"/>
              </a:rPr>
              <a:t>Treat as provisional</a:t>
            </a:r>
            <a:endParaRPr sz="1450" b="0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9" name="TextBox 8"/>
          <p:cNvSpPr txBox="1"/>
          <p:nvPr>
            <p:custDataLst>
              <p:tags r:id="rId1"/>
            </p:custDataLst>
          </p:nvPr>
        </p:nvSpPr>
        <p:spPr>
          <a:xfrm>
            <a:off x="3099816" y="2697480"/>
            <a:ext cx="3200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2000" b="1">
                <a:solidFill>
                  <a:srgbClr val="707882"/>
                </a:solidFill>
                <a:latin typeface="Times New Roman" panose="02020603050405020304"/>
              </a:rPr>
              <a:t>→</a:t>
            </a:r>
            <a:endParaRPr sz="2000" b="1">
              <a:solidFill>
                <a:srgbClr val="707882"/>
              </a:solidFill>
              <a:latin typeface="Times New Roman" panose="02020603050405020304"/>
            </a:endParaRPr>
          </a:p>
        </p:txBody>
      </p:sp>
      <p:sp>
        <p:nvSpPr>
          <p:cNvPr id="10" name="Rounded Rectangle 9"/>
          <p:cNvSpPr/>
          <p:nvPr>
            <p:custDataLst>
              <p:tags r:id="rId2"/>
            </p:custDataLst>
          </p:nvPr>
        </p:nvSpPr>
        <p:spPr>
          <a:xfrm>
            <a:off x="3465576" y="1828800"/>
            <a:ext cx="2487168" cy="2148840"/>
          </a:xfrm>
          <a:prstGeom prst="roundRect">
            <a:avLst/>
          </a:prstGeom>
          <a:solidFill>
            <a:srgbClr val="F7F8FA"/>
          </a:solidFill>
          <a:ln w="10160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>
            <p:custDataLst>
              <p:tags r:id="rId3"/>
            </p:custDataLst>
          </p:nvPr>
        </p:nvSpPr>
        <p:spPr>
          <a:xfrm>
            <a:off x="3465576" y="1828800"/>
            <a:ext cx="73152" cy="2148840"/>
          </a:xfrm>
          <a:prstGeom prst="rect">
            <a:avLst/>
          </a:prstGeom>
          <a:solidFill>
            <a:srgbClr val="142741"/>
          </a:solidFill>
          <a:ln w="10160">
            <a:solidFill>
              <a:srgbClr val="14274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>
            <p:custDataLst>
              <p:tags r:id="rId4"/>
            </p:custDataLst>
          </p:nvPr>
        </p:nvSpPr>
        <p:spPr>
          <a:xfrm>
            <a:off x="3694176" y="1993392"/>
            <a:ext cx="2075688" cy="531495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50" b="1">
                <a:solidFill>
                  <a:srgbClr val="142741"/>
                </a:solidFill>
                <a:latin typeface="Times New Roman" panose="02020603050405020304"/>
              </a:rPr>
              <a:t>2</a:t>
            </a:r>
            <a:r>
              <a:rPr lang="en-US" sz="1550" b="1">
                <a:solidFill>
                  <a:srgbClr val="142741"/>
                </a:solidFill>
                <a:latin typeface="Times New Roman" panose="02020603050405020304"/>
              </a:rPr>
              <a:t>. </a:t>
            </a:r>
            <a:r>
              <a:rPr sz="1550" b="1">
                <a:solidFill>
                  <a:srgbClr val="142741"/>
                </a:solidFill>
                <a:latin typeface="Times New Roman" panose="02020603050405020304"/>
              </a:rPr>
              <a:t>PRIMARY SOURCE</a:t>
            </a:r>
            <a:endParaRPr sz="1550" b="1">
              <a:solidFill>
                <a:srgbClr val="142741"/>
              </a:solidFill>
              <a:latin typeface="Times New Roman" panose="02020603050405020304"/>
            </a:endParaRPr>
          </a:p>
        </p:txBody>
      </p:sp>
      <p:sp>
        <p:nvSpPr>
          <p:cNvPr id="13" name="TextBox 12"/>
          <p:cNvSpPr txBox="1"/>
          <p:nvPr>
            <p:custDataLst>
              <p:tags r:id="rId5"/>
            </p:custDataLst>
          </p:nvPr>
        </p:nvSpPr>
        <p:spPr>
          <a:xfrm>
            <a:off x="3694176" y="2395728"/>
            <a:ext cx="2048256" cy="7239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endParaRPr sz="1450" b="0">
              <a:solidFill>
                <a:srgbClr val="343C46"/>
              </a:solidFill>
              <a:latin typeface="Times New Roman" panose="02020603050405020304"/>
            </a:endParaRPr>
          </a:p>
          <a:p>
            <a:pPr algn="l"/>
            <a:r>
              <a:rPr sz="1450" b="0">
                <a:solidFill>
                  <a:srgbClr val="343C46"/>
                </a:solidFill>
                <a:latin typeface="Times New Roman" panose="02020603050405020304"/>
              </a:rPr>
              <a:t>Check the file, contract, statute and authority</a:t>
            </a:r>
            <a:endParaRPr sz="1450" b="0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14" name="TextBox 13"/>
          <p:cNvSpPr txBox="1"/>
          <p:nvPr>
            <p:custDataLst>
              <p:tags r:id="rId6"/>
            </p:custDataLst>
          </p:nvPr>
        </p:nvSpPr>
        <p:spPr>
          <a:xfrm>
            <a:off x="5998464" y="2697480"/>
            <a:ext cx="3200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2000" b="1">
                <a:solidFill>
                  <a:srgbClr val="707882"/>
                </a:solidFill>
                <a:latin typeface="Times New Roman" panose="02020603050405020304"/>
              </a:rPr>
              <a:t>→</a:t>
            </a:r>
            <a:endParaRPr sz="2000" b="1">
              <a:solidFill>
                <a:srgbClr val="707882"/>
              </a:solidFill>
              <a:latin typeface="Times New Roman" panose="02020603050405020304"/>
            </a:endParaRPr>
          </a:p>
        </p:txBody>
      </p:sp>
      <p:sp>
        <p:nvSpPr>
          <p:cNvPr id="15" name="Rounded Rectangle 14"/>
          <p:cNvSpPr/>
          <p:nvPr>
            <p:custDataLst>
              <p:tags r:id="rId7"/>
            </p:custDataLst>
          </p:nvPr>
        </p:nvSpPr>
        <p:spPr>
          <a:xfrm>
            <a:off x="6364224" y="1828800"/>
            <a:ext cx="2487168" cy="2148840"/>
          </a:xfrm>
          <a:prstGeom prst="roundRect">
            <a:avLst/>
          </a:prstGeom>
          <a:solidFill>
            <a:srgbClr val="F7F8FA"/>
          </a:solidFill>
          <a:ln w="10160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>
            <p:custDataLst>
              <p:tags r:id="rId8"/>
            </p:custDataLst>
          </p:nvPr>
        </p:nvSpPr>
        <p:spPr>
          <a:xfrm>
            <a:off x="6364224" y="1828800"/>
            <a:ext cx="73152" cy="2148840"/>
          </a:xfrm>
          <a:prstGeom prst="rect">
            <a:avLst/>
          </a:prstGeom>
          <a:solidFill>
            <a:srgbClr val="CA972D"/>
          </a:solidFill>
          <a:ln w="10160">
            <a:solidFill>
              <a:srgbClr val="CA97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>
            <p:custDataLst>
              <p:tags r:id="rId9"/>
            </p:custDataLst>
          </p:nvPr>
        </p:nvSpPr>
        <p:spPr>
          <a:xfrm>
            <a:off x="6592824" y="1993392"/>
            <a:ext cx="2075688" cy="531495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50" b="1">
                <a:solidFill>
                  <a:srgbClr val="CA972D"/>
                </a:solidFill>
                <a:latin typeface="Times New Roman" panose="02020603050405020304"/>
              </a:rPr>
              <a:t>3</a:t>
            </a:r>
            <a:r>
              <a:rPr lang="en-US" sz="1550" b="1">
                <a:solidFill>
                  <a:srgbClr val="CA972D"/>
                </a:solidFill>
                <a:latin typeface="Times New Roman" panose="02020603050405020304"/>
              </a:rPr>
              <a:t>. </a:t>
            </a:r>
            <a:r>
              <a:rPr sz="1550" b="1">
                <a:solidFill>
                  <a:srgbClr val="CA972D"/>
                </a:solidFill>
                <a:latin typeface="Times New Roman" panose="02020603050405020304"/>
              </a:rPr>
              <a:t>INDEPENDENT ANALYSIS</a:t>
            </a:r>
            <a:endParaRPr sz="1550" b="1">
              <a:solidFill>
                <a:srgbClr val="CA972D"/>
              </a:solidFill>
              <a:latin typeface="Times New Roman" panose="02020603050405020304"/>
            </a:endParaRPr>
          </a:p>
        </p:txBody>
      </p:sp>
      <p:sp>
        <p:nvSpPr>
          <p:cNvPr id="18" name="TextBox 17"/>
          <p:cNvSpPr txBox="1"/>
          <p:nvPr>
            <p:custDataLst>
              <p:tags r:id="rId10"/>
            </p:custDataLst>
          </p:nvPr>
        </p:nvSpPr>
        <p:spPr>
          <a:xfrm>
            <a:off x="6592824" y="2395728"/>
            <a:ext cx="2048256" cy="7239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endParaRPr sz="1450" b="0">
              <a:solidFill>
                <a:srgbClr val="343C46"/>
              </a:solidFill>
              <a:latin typeface="Times New Roman" panose="02020603050405020304"/>
            </a:endParaRPr>
          </a:p>
          <a:p>
            <a:pPr algn="l"/>
            <a:r>
              <a:rPr sz="1450" b="0">
                <a:solidFill>
                  <a:srgbClr val="343C46"/>
                </a:solidFill>
                <a:latin typeface="Times New Roman" panose="02020603050405020304"/>
              </a:rPr>
              <a:t>Reconstruct the factual and legal reasoning</a:t>
            </a:r>
            <a:endParaRPr sz="1450" b="0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19" name="TextBox 18"/>
          <p:cNvSpPr txBox="1"/>
          <p:nvPr>
            <p:custDataLst>
              <p:tags r:id="rId11"/>
            </p:custDataLst>
          </p:nvPr>
        </p:nvSpPr>
        <p:spPr>
          <a:xfrm>
            <a:off x="8897112" y="2697480"/>
            <a:ext cx="32004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2000" b="1">
                <a:solidFill>
                  <a:srgbClr val="707882"/>
                </a:solidFill>
                <a:latin typeface="Times New Roman" panose="02020603050405020304"/>
              </a:rPr>
              <a:t>→</a:t>
            </a:r>
            <a:endParaRPr sz="2000" b="1">
              <a:solidFill>
                <a:srgbClr val="707882"/>
              </a:solidFill>
              <a:latin typeface="Times New Roman" panose="02020603050405020304"/>
            </a:endParaRPr>
          </a:p>
        </p:txBody>
      </p:sp>
      <p:sp>
        <p:nvSpPr>
          <p:cNvPr id="20" name="Rounded Rectangle 19"/>
          <p:cNvSpPr/>
          <p:nvPr>
            <p:custDataLst>
              <p:tags r:id="rId12"/>
            </p:custDataLst>
          </p:nvPr>
        </p:nvSpPr>
        <p:spPr>
          <a:xfrm>
            <a:off x="9262872" y="1828800"/>
            <a:ext cx="2487168" cy="2148840"/>
          </a:xfrm>
          <a:prstGeom prst="roundRect">
            <a:avLst/>
          </a:prstGeom>
          <a:solidFill>
            <a:srgbClr val="F7F8FA"/>
          </a:solidFill>
          <a:ln w="10160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>
            <p:custDataLst>
              <p:tags r:id="rId13"/>
            </p:custDataLst>
          </p:nvPr>
        </p:nvSpPr>
        <p:spPr>
          <a:xfrm>
            <a:off x="9262872" y="1828800"/>
            <a:ext cx="73152" cy="2148840"/>
          </a:xfrm>
          <a:prstGeom prst="rect">
            <a:avLst/>
          </a:prstGeom>
          <a:solidFill>
            <a:srgbClr val="2A7455"/>
          </a:solidFill>
          <a:ln w="10160">
            <a:solidFill>
              <a:srgbClr val="2A74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>
            <p:custDataLst>
              <p:tags r:id="rId14"/>
            </p:custDataLst>
          </p:nvPr>
        </p:nvSpPr>
        <p:spPr>
          <a:xfrm>
            <a:off x="9491472" y="1993392"/>
            <a:ext cx="2075688" cy="531495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50" b="1">
                <a:solidFill>
                  <a:srgbClr val="2A7455"/>
                </a:solidFill>
                <a:latin typeface="Times New Roman" panose="02020603050405020304"/>
              </a:rPr>
              <a:t>4</a:t>
            </a:r>
            <a:r>
              <a:rPr lang="en-US" sz="1550" b="1">
                <a:solidFill>
                  <a:srgbClr val="2A7455"/>
                </a:solidFill>
                <a:latin typeface="Times New Roman" panose="02020603050405020304"/>
              </a:rPr>
              <a:t>. </a:t>
            </a:r>
            <a:r>
              <a:rPr sz="1550" b="1">
                <a:solidFill>
                  <a:srgbClr val="2A7455"/>
                </a:solidFill>
                <a:latin typeface="Times New Roman" panose="02020603050405020304"/>
              </a:rPr>
              <a:t>HUMAN ADOPTION</a:t>
            </a:r>
            <a:endParaRPr sz="1550" b="1">
              <a:solidFill>
                <a:srgbClr val="2A7455"/>
              </a:solidFill>
              <a:latin typeface="Times New Roman" panose="02020603050405020304"/>
            </a:endParaRPr>
          </a:p>
        </p:txBody>
      </p:sp>
      <p:sp>
        <p:nvSpPr>
          <p:cNvPr id="23" name="TextBox 22"/>
          <p:cNvSpPr txBox="1"/>
          <p:nvPr>
            <p:custDataLst>
              <p:tags r:id="rId15"/>
            </p:custDataLst>
          </p:nvPr>
        </p:nvSpPr>
        <p:spPr>
          <a:xfrm>
            <a:off x="9491472" y="2395728"/>
            <a:ext cx="2048256" cy="7239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endParaRPr sz="1450" b="0">
              <a:solidFill>
                <a:srgbClr val="343C46"/>
              </a:solidFill>
              <a:latin typeface="Times New Roman" panose="02020603050405020304"/>
            </a:endParaRPr>
          </a:p>
          <a:p>
            <a:pPr algn="l"/>
            <a:r>
              <a:rPr sz="1450" b="0">
                <a:solidFill>
                  <a:srgbClr val="343C46"/>
                </a:solidFill>
                <a:latin typeface="Times New Roman" panose="02020603050405020304"/>
              </a:rPr>
              <a:t>Use only after meaningful review</a:t>
            </a:r>
            <a:endParaRPr sz="1450" b="0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68680" y="4754880"/>
            <a:ext cx="10424160" cy="34747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900" b="1">
                <a:solidFill>
                  <a:srgbClr val="B73236"/>
                </a:solidFill>
                <a:latin typeface="Times New Roman" panose="02020603050405020304"/>
              </a:rPr>
              <a:t>Verification is a professional and adjudicative duty.</a:t>
            </a:r>
            <a:endParaRPr sz="1900" b="1">
              <a:solidFill>
                <a:srgbClr val="B73236"/>
              </a:solidFill>
              <a:latin typeface="Times New Roman" panose="02020603050405020304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68680" y="5321808"/>
            <a:ext cx="10424160" cy="34747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700" b="1">
                <a:solidFill>
                  <a:srgbClr val="142741"/>
                </a:solidFill>
                <a:latin typeface="Times New Roman" panose="02020603050405020304"/>
              </a:rPr>
              <a:t>One AI system should not be the sole verifier of another AI system.</a:t>
            </a:r>
            <a:endParaRPr sz="1700" b="1">
              <a:solidFill>
                <a:srgbClr val="142741"/>
              </a:solidFill>
              <a:latin typeface="Times New Roman" panose="02020603050405020304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1292840" y="6437376"/>
            <a:ext cx="228600" cy="16459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r"/>
            <a:r>
              <a:rPr sz="850" b="1">
                <a:solidFill>
                  <a:srgbClr val="707882"/>
                </a:solidFill>
                <a:latin typeface="Times New Roman" panose="02020603050405020304"/>
              </a:rPr>
              <a:t>15</a:t>
            </a:r>
            <a:endParaRPr sz="850" b="1">
              <a:solidFill>
                <a:srgbClr val="707882"/>
              </a:solidFill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219456"/>
            <a:ext cx="4572000" cy="201168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950" b="1">
                <a:solidFill>
                  <a:srgbClr val="B73236"/>
                </a:solidFill>
                <a:latin typeface="Times New Roman" panose="02020603050405020304"/>
              </a:rPr>
              <a:t>15 · DATA ETHICS</a:t>
            </a:r>
            <a:endParaRPr sz="950" b="1">
              <a:solidFill>
                <a:srgbClr val="B73236"/>
              </a:solidFill>
              <a:latin typeface="Times New Roman" panose="0202060305040502030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66928" y="512064"/>
            <a:ext cx="11018520" cy="53035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2700" b="1">
                <a:solidFill>
                  <a:srgbClr val="142741"/>
                </a:solidFill>
                <a:latin typeface="Times New Roman" panose="02020603050405020304"/>
              </a:rPr>
              <a:t>Red line 3: confidentiality by design</a:t>
            </a:r>
            <a:endParaRPr sz="2700" b="1">
              <a:solidFill>
                <a:srgbClr val="142741"/>
              </a:solidFill>
              <a:latin typeface="Times New Roman" panose="02020603050405020304"/>
            </a:endParaRPr>
          </a:p>
        </p:txBody>
      </p:sp>
      <p:cxnSp>
        <p:nvCxnSpPr>
          <p:cNvPr id="4" name="Connector 3"/>
          <p:cNvCxnSpPr/>
          <p:nvPr/>
        </p:nvCxnSpPr>
        <p:spPr>
          <a:xfrm>
            <a:off x="566928" y="1170432"/>
            <a:ext cx="11045952" cy="0"/>
          </a:xfrm>
          <a:prstGeom prst="line">
            <a:avLst/>
          </a:prstGeom>
          <a:ln w="12700">
            <a:solidFill>
              <a:srgbClr val="DDE2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/>
        </p:nvSpPr>
        <p:spPr>
          <a:xfrm>
            <a:off x="658368" y="1874519"/>
            <a:ext cx="3063240" cy="2331720"/>
          </a:xfrm>
          <a:prstGeom prst="roundRect">
            <a:avLst/>
          </a:prstGeom>
          <a:solidFill>
            <a:srgbClr val="F7F8FA"/>
          </a:solidFill>
          <a:ln w="10160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658368" y="1874519"/>
            <a:ext cx="73152" cy="2331720"/>
          </a:xfrm>
          <a:prstGeom prst="rect">
            <a:avLst/>
          </a:prstGeom>
          <a:solidFill>
            <a:srgbClr val="2A7455"/>
          </a:solidFill>
          <a:ln w="10160">
            <a:solidFill>
              <a:srgbClr val="2A74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86968" y="2039112"/>
            <a:ext cx="2651760" cy="25603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700" b="1">
                <a:solidFill>
                  <a:srgbClr val="2A7455"/>
                </a:solidFill>
                <a:latin typeface="Times New Roman" panose="02020603050405020304"/>
              </a:rPr>
              <a:t>BEFORE INPUT</a:t>
            </a:r>
            <a:endParaRPr sz="1700" b="1">
              <a:solidFill>
                <a:srgbClr val="2A7455"/>
              </a:solidFill>
              <a:latin typeface="Times New Roman" panose="0202060305040502030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86968" y="2441448"/>
            <a:ext cx="2624328" cy="1618487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00" b="0">
                <a:solidFill>
                  <a:srgbClr val="343C46"/>
                </a:solidFill>
                <a:latin typeface="Times New Roman" panose="02020603050405020304"/>
              </a:rPr>
              <a:t>Approved tools
Minimization
Anonymization
Access permissions</a:t>
            </a:r>
            <a:endParaRPr sz="1500" b="0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133087" y="1572768"/>
            <a:ext cx="3931920" cy="2971800"/>
          </a:xfrm>
          <a:prstGeom prst="roundRect">
            <a:avLst/>
          </a:prstGeom>
          <a:solidFill>
            <a:srgbClr val="142741"/>
          </a:solidFill>
          <a:ln w="10160">
            <a:solidFill>
              <a:srgbClr val="14274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133087" y="1572768"/>
            <a:ext cx="73152" cy="2971800"/>
          </a:xfrm>
          <a:prstGeom prst="rect">
            <a:avLst/>
          </a:prstGeom>
          <a:solidFill>
            <a:srgbClr val="CA972D"/>
          </a:solidFill>
          <a:ln w="10160">
            <a:solidFill>
              <a:srgbClr val="CA97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361688" y="1737360"/>
            <a:ext cx="3520439" cy="25603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800" b="1">
                <a:solidFill>
                  <a:srgbClr val="CA972D"/>
                </a:solidFill>
                <a:latin typeface="Times New Roman" panose="02020603050405020304"/>
              </a:rPr>
              <a:t>ARBITRATION DATA</a:t>
            </a:r>
            <a:endParaRPr sz="1800" b="1">
              <a:solidFill>
                <a:srgbClr val="CA972D"/>
              </a:solidFill>
              <a:latin typeface="Times New Roman" panose="02020603050405020304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361688" y="2139696"/>
            <a:ext cx="3493008" cy="2258568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  <a:latin typeface="Times New Roman" panose="02020603050405020304"/>
              </a:rPr>
              <a:t>Case facts
Party identities
Personal information
Trade secrets
Privileged materials</a:t>
            </a:r>
            <a:endParaRPr sz="1700" b="0">
              <a:solidFill>
                <a:srgbClr val="FFFFFF"/>
              </a:solidFill>
              <a:latin typeface="Times New Roman" panose="02020603050405020304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8458200" y="1874519"/>
            <a:ext cx="3063240" cy="2331720"/>
          </a:xfrm>
          <a:prstGeom prst="roundRect">
            <a:avLst/>
          </a:prstGeom>
          <a:solidFill>
            <a:srgbClr val="F7F8FA"/>
          </a:solidFill>
          <a:ln w="10160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458200" y="1874519"/>
            <a:ext cx="73152" cy="2331720"/>
          </a:xfrm>
          <a:prstGeom prst="rect">
            <a:avLst/>
          </a:prstGeom>
          <a:solidFill>
            <a:srgbClr val="30659E"/>
          </a:solidFill>
          <a:ln w="10160">
            <a:solidFill>
              <a:srgbClr val="30659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686800" y="2039112"/>
            <a:ext cx="2651760" cy="25603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700" b="1">
                <a:solidFill>
                  <a:srgbClr val="30659E"/>
                </a:solidFill>
                <a:latin typeface="Times New Roman" panose="02020603050405020304"/>
              </a:rPr>
              <a:t>AFTER USE</a:t>
            </a:r>
            <a:endParaRPr sz="1700" b="1">
              <a:solidFill>
                <a:srgbClr val="30659E"/>
              </a:solidFill>
              <a:latin typeface="Times New Roman" panose="02020603050405020304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686800" y="2441448"/>
            <a:ext cx="2624328" cy="1618487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00" b="0">
                <a:solidFill>
                  <a:srgbClr val="343C46"/>
                </a:solidFill>
                <a:latin typeface="Times New Roman" panose="02020603050405020304"/>
              </a:rPr>
              <a:t>Access control
Logs
Retention limits
Deletion</a:t>
            </a:r>
            <a:endParaRPr sz="1500" b="0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68680" y="4983480"/>
            <a:ext cx="10424160" cy="34747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900" b="1">
                <a:solidFill>
                  <a:srgbClr val="142741"/>
                </a:solidFill>
                <a:latin typeface="Times New Roman" panose="02020603050405020304"/>
              </a:rPr>
              <a:t>Confidentiality is a lifecycle obligation—not a one-time warning.</a:t>
            </a:r>
            <a:endParaRPr sz="1900" b="1">
              <a:solidFill>
                <a:srgbClr val="142741"/>
              </a:solidFill>
              <a:latin typeface="Times New Roman" panose="02020603050405020304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68680" y="5504688"/>
            <a:ext cx="10424160" cy="34747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700" b="1">
                <a:solidFill>
                  <a:srgbClr val="B73236"/>
                </a:solidFill>
                <a:latin typeface="Times New Roman" panose="02020603050405020304"/>
              </a:rPr>
              <a:t>A convenient prompt can become an unintended disclosure.</a:t>
            </a:r>
            <a:endParaRPr sz="1700" b="1">
              <a:solidFill>
                <a:srgbClr val="B73236"/>
              </a:solidFill>
              <a:latin typeface="Times New Roman" panose="02020603050405020304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1292840" y="6437376"/>
            <a:ext cx="228600" cy="16459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r"/>
            <a:r>
              <a:rPr sz="850" b="1">
                <a:solidFill>
                  <a:srgbClr val="707882"/>
                </a:solidFill>
                <a:latin typeface="Times New Roman" panose="02020603050405020304"/>
              </a:rPr>
              <a:t>16</a:t>
            </a:r>
            <a:endParaRPr sz="850" b="1">
              <a:solidFill>
                <a:srgbClr val="707882"/>
              </a:solidFill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219456"/>
            <a:ext cx="4572000" cy="201168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950" b="1">
                <a:solidFill>
                  <a:srgbClr val="B73236"/>
                </a:solidFill>
                <a:latin typeface="Times New Roman" panose="02020603050405020304"/>
              </a:rPr>
              <a:t>16 · TRANSPARENCY</a:t>
            </a:r>
            <a:endParaRPr sz="950" b="1">
              <a:solidFill>
                <a:srgbClr val="B73236"/>
              </a:solidFill>
              <a:latin typeface="Times New Roman" panose="0202060305040502030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66928" y="512064"/>
            <a:ext cx="11018520" cy="53035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2700" b="1">
                <a:solidFill>
                  <a:srgbClr val="142741"/>
                </a:solidFill>
                <a:latin typeface="Times New Roman" panose="02020603050405020304"/>
              </a:rPr>
              <a:t>Red line 4: meaningful and proportionate disclosure</a:t>
            </a:r>
            <a:endParaRPr sz="2700" b="1">
              <a:solidFill>
                <a:srgbClr val="142741"/>
              </a:solidFill>
              <a:latin typeface="Times New Roman" panose="02020603050405020304"/>
            </a:endParaRPr>
          </a:p>
        </p:txBody>
      </p:sp>
      <p:cxnSp>
        <p:nvCxnSpPr>
          <p:cNvPr id="4" name="Connector 3"/>
          <p:cNvCxnSpPr/>
          <p:nvPr/>
        </p:nvCxnSpPr>
        <p:spPr>
          <a:xfrm>
            <a:off x="566928" y="1170432"/>
            <a:ext cx="11045952" cy="0"/>
          </a:xfrm>
          <a:prstGeom prst="line">
            <a:avLst/>
          </a:prstGeom>
          <a:ln w="12700">
            <a:solidFill>
              <a:srgbClr val="DDE2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>
            <p:custDataLst>
              <p:tags r:id="rId1"/>
            </p:custDataLst>
          </p:nvPr>
        </p:nvSpPr>
        <p:spPr>
          <a:xfrm>
            <a:off x="685800" y="1737360"/>
            <a:ext cx="3401568" cy="2971800"/>
          </a:xfrm>
          <a:prstGeom prst="roundRect">
            <a:avLst/>
          </a:prstGeom>
          <a:solidFill>
            <a:srgbClr val="F7F8FA"/>
          </a:solidFill>
          <a:ln w="10160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>
            <p:custDataLst>
              <p:tags r:id="rId2"/>
            </p:custDataLst>
          </p:nvPr>
        </p:nvSpPr>
        <p:spPr>
          <a:xfrm>
            <a:off x="685800" y="1737360"/>
            <a:ext cx="73152" cy="2971800"/>
          </a:xfrm>
          <a:prstGeom prst="rect">
            <a:avLst/>
          </a:prstGeom>
          <a:solidFill>
            <a:srgbClr val="2A7455"/>
          </a:solidFill>
          <a:ln w="10160">
            <a:solidFill>
              <a:srgbClr val="2A74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>
            <p:custDataLst>
              <p:tags r:id="rId3"/>
            </p:custDataLst>
          </p:nvPr>
        </p:nvSpPr>
        <p:spPr>
          <a:xfrm>
            <a:off x="914400" y="1901952"/>
            <a:ext cx="2990088" cy="25603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700" b="1">
                <a:solidFill>
                  <a:srgbClr val="2A7455"/>
                </a:solidFill>
                <a:latin typeface="Times New Roman" panose="02020603050405020304"/>
              </a:rPr>
              <a:t>LOW IMPACT</a:t>
            </a:r>
            <a:endParaRPr sz="1700" b="1">
              <a:solidFill>
                <a:srgbClr val="2A7455"/>
              </a:solidFill>
              <a:latin typeface="Times New Roman" panose="02020603050405020304"/>
            </a:endParaRPr>
          </a:p>
        </p:txBody>
      </p:sp>
      <p:sp>
        <p:nvSpPr>
          <p:cNvPr id="8" name="TextBox 7"/>
          <p:cNvSpPr txBox="1"/>
          <p:nvPr>
            <p:custDataLst>
              <p:tags r:id="rId4"/>
            </p:custDataLst>
          </p:nvPr>
        </p:nvSpPr>
        <p:spPr>
          <a:xfrm>
            <a:off x="914400" y="2304288"/>
            <a:ext cx="2962656" cy="9779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00" b="0">
                <a:solidFill>
                  <a:srgbClr val="343C46"/>
                </a:solidFill>
                <a:latin typeface="Times New Roman" panose="02020603050405020304"/>
              </a:rPr>
              <a:t>Grammar </a:t>
            </a:r>
            <a:endParaRPr sz="1500" b="0">
              <a:solidFill>
                <a:srgbClr val="343C46"/>
              </a:solidFill>
              <a:latin typeface="Times New Roman" panose="02020603050405020304"/>
            </a:endParaRPr>
          </a:p>
          <a:p>
            <a:pPr algn="l"/>
            <a:r>
              <a:rPr lang="en-US" sz="1500" b="0">
                <a:solidFill>
                  <a:srgbClr val="343C46"/>
                </a:solidFill>
                <a:latin typeface="Times New Roman" panose="02020603050405020304"/>
              </a:rPr>
              <a:t>F</a:t>
            </a:r>
            <a:r>
              <a:rPr sz="1500" b="0">
                <a:solidFill>
                  <a:srgbClr val="343C46"/>
                </a:solidFill>
                <a:latin typeface="Times New Roman" panose="02020603050405020304"/>
              </a:rPr>
              <a:t>ormatting</a:t>
            </a:r>
            <a:endParaRPr sz="1500" b="0">
              <a:solidFill>
                <a:srgbClr val="343C46"/>
              </a:solidFill>
              <a:latin typeface="Times New Roman" panose="02020603050405020304"/>
            </a:endParaRPr>
          </a:p>
          <a:p>
            <a:pPr algn="l"/>
            <a:r>
              <a:rPr lang="en-US" sz="1500" b="0">
                <a:solidFill>
                  <a:srgbClr val="343C46"/>
                </a:solidFill>
                <a:latin typeface="Times New Roman" panose="02020603050405020304"/>
              </a:rPr>
              <a:t>S</a:t>
            </a:r>
            <a:r>
              <a:rPr sz="1500" b="0">
                <a:solidFill>
                  <a:srgbClr val="343C46"/>
                </a:solidFill>
                <a:latin typeface="Times New Roman" panose="02020603050405020304"/>
              </a:rPr>
              <a:t>cheduling</a:t>
            </a:r>
            <a:endParaRPr sz="1500" b="0">
              <a:solidFill>
                <a:srgbClr val="343C46"/>
              </a:solidFill>
              <a:latin typeface="Times New Roman" panose="02020603050405020304"/>
            </a:endParaRPr>
          </a:p>
          <a:p>
            <a:pPr algn="l"/>
            <a:r>
              <a:rPr sz="1500" b="0">
                <a:solidFill>
                  <a:srgbClr val="343C46"/>
                </a:solidFill>
                <a:latin typeface="Times New Roman" panose="02020603050405020304"/>
              </a:rPr>
              <a:t>Normally no case-specific disclosure</a:t>
            </a:r>
            <a:endParaRPr sz="1500" b="0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9" name="Rounded Rectangle 8"/>
          <p:cNvSpPr/>
          <p:nvPr>
            <p:custDataLst>
              <p:tags r:id="rId5"/>
            </p:custDataLst>
          </p:nvPr>
        </p:nvSpPr>
        <p:spPr>
          <a:xfrm>
            <a:off x="4480560" y="1737360"/>
            <a:ext cx="3401568" cy="2971800"/>
          </a:xfrm>
          <a:prstGeom prst="roundRect">
            <a:avLst/>
          </a:prstGeom>
          <a:solidFill>
            <a:srgbClr val="F7F8FA"/>
          </a:solidFill>
          <a:ln w="10160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>
            <p:custDataLst>
              <p:tags r:id="rId6"/>
            </p:custDataLst>
          </p:nvPr>
        </p:nvSpPr>
        <p:spPr>
          <a:xfrm>
            <a:off x="4480560" y="1737360"/>
            <a:ext cx="73152" cy="2971800"/>
          </a:xfrm>
          <a:prstGeom prst="rect">
            <a:avLst/>
          </a:prstGeom>
          <a:solidFill>
            <a:srgbClr val="CA972D"/>
          </a:solidFill>
          <a:ln w="10160">
            <a:solidFill>
              <a:srgbClr val="CA97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>
            <p:custDataLst>
              <p:tags r:id="rId7"/>
            </p:custDataLst>
          </p:nvPr>
        </p:nvSpPr>
        <p:spPr>
          <a:xfrm>
            <a:off x="4709160" y="1901952"/>
            <a:ext cx="2990088" cy="25603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700" b="1">
                <a:solidFill>
                  <a:srgbClr val="CA972D"/>
                </a:solidFill>
                <a:latin typeface="Times New Roman" panose="02020603050405020304"/>
              </a:rPr>
              <a:t>MEDIUM IMPACT</a:t>
            </a:r>
            <a:endParaRPr sz="1700" b="1">
              <a:solidFill>
                <a:srgbClr val="CA972D"/>
              </a:solidFill>
              <a:latin typeface="Times New Roman" panose="02020603050405020304"/>
            </a:endParaRPr>
          </a:p>
        </p:txBody>
      </p:sp>
      <p:sp>
        <p:nvSpPr>
          <p:cNvPr id="12" name="TextBox 11"/>
          <p:cNvSpPr txBox="1"/>
          <p:nvPr>
            <p:custDataLst>
              <p:tags r:id="rId8"/>
            </p:custDataLst>
          </p:nvPr>
        </p:nvSpPr>
        <p:spPr>
          <a:xfrm>
            <a:off x="4709160" y="2304288"/>
            <a:ext cx="2962656" cy="9779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00" b="0">
                <a:solidFill>
                  <a:srgbClr val="343C46"/>
                </a:solidFill>
                <a:latin typeface="Times New Roman" panose="02020603050405020304"/>
              </a:rPr>
              <a:t>Translati</a:t>
            </a:r>
            <a:r>
              <a:rPr lang="en-US" sz="1500" b="0">
                <a:solidFill>
                  <a:srgbClr val="343C46"/>
                </a:solidFill>
                <a:latin typeface="Times New Roman" panose="02020603050405020304"/>
              </a:rPr>
              <a:t>o</a:t>
            </a:r>
            <a:r>
              <a:rPr sz="1500" b="0">
                <a:solidFill>
                  <a:srgbClr val="343C46"/>
                </a:solidFill>
                <a:latin typeface="Times New Roman" panose="02020603050405020304"/>
              </a:rPr>
              <a:t>n</a:t>
            </a:r>
            <a:r>
              <a:rPr lang="en-US" sz="1500" b="0">
                <a:solidFill>
                  <a:srgbClr val="343C46"/>
                </a:solidFill>
                <a:latin typeface="Times New Roman" panose="02020603050405020304"/>
              </a:rPr>
              <a:t>n</a:t>
            </a:r>
            <a:endParaRPr lang="en-US" sz="1500" b="0">
              <a:solidFill>
                <a:srgbClr val="343C46"/>
              </a:solidFill>
              <a:latin typeface="Times New Roman" panose="02020603050405020304"/>
            </a:endParaRPr>
          </a:p>
          <a:p>
            <a:pPr algn="l"/>
            <a:r>
              <a:rPr lang="en-US" sz="1500" b="0">
                <a:solidFill>
                  <a:srgbClr val="343C46"/>
                </a:solidFill>
                <a:latin typeface="Times New Roman" panose="02020603050405020304"/>
              </a:rPr>
              <a:t>S</a:t>
            </a:r>
            <a:r>
              <a:rPr sz="1500" b="0">
                <a:solidFill>
                  <a:srgbClr val="343C46"/>
                </a:solidFill>
                <a:latin typeface="Times New Roman" panose="02020603050405020304"/>
              </a:rPr>
              <a:t>ummarization</a:t>
            </a:r>
            <a:endParaRPr sz="1500" b="0">
              <a:solidFill>
                <a:srgbClr val="343C46"/>
              </a:solidFill>
              <a:latin typeface="Times New Roman" panose="02020603050405020304"/>
            </a:endParaRPr>
          </a:p>
          <a:p>
            <a:pPr algn="l"/>
            <a:r>
              <a:rPr lang="en-US" sz="1500" b="0">
                <a:solidFill>
                  <a:srgbClr val="343C46"/>
                </a:solidFill>
                <a:latin typeface="Times New Roman" panose="02020603050405020304"/>
              </a:rPr>
              <a:t>C</a:t>
            </a:r>
            <a:r>
              <a:rPr sz="1500" b="0">
                <a:solidFill>
                  <a:srgbClr val="343C46"/>
                </a:solidFill>
                <a:latin typeface="Times New Roman" panose="02020603050405020304"/>
              </a:rPr>
              <a:t>lustering</a:t>
            </a:r>
            <a:endParaRPr sz="1500" b="0">
              <a:solidFill>
                <a:srgbClr val="343C46"/>
              </a:solidFill>
              <a:latin typeface="Times New Roman" panose="02020603050405020304"/>
            </a:endParaRPr>
          </a:p>
          <a:p>
            <a:pPr algn="l"/>
            <a:r>
              <a:rPr sz="1500" b="0">
                <a:solidFill>
                  <a:srgbClr val="343C46"/>
                </a:solidFill>
                <a:latin typeface="Times New Roman" panose="02020603050405020304"/>
              </a:rPr>
              <a:t>Context-sensitive disclosure</a:t>
            </a:r>
            <a:endParaRPr sz="1500" b="0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13" name="Rounded Rectangle 12"/>
          <p:cNvSpPr/>
          <p:nvPr>
            <p:custDataLst>
              <p:tags r:id="rId9"/>
            </p:custDataLst>
          </p:nvPr>
        </p:nvSpPr>
        <p:spPr>
          <a:xfrm>
            <a:off x="8275320" y="1737360"/>
            <a:ext cx="3401568" cy="2971800"/>
          </a:xfrm>
          <a:prstGeom prst="roundRect">
            <a:avLst/>
          </a:prstGeom>
          <a:solidFill>
            <a:srgbClr val="F7F8FA"/>
          </a:solidFill>
          <a:ln w="10160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>
            <p:custDataLst>
              <p:tags r:id="rId10"/>
            </p:custDataLst>
          </p:nvPr>
        </p:nvSpPr>
        <p:spPr>
          <a:xfrm>
            <a:off x="8275320" y="1737360"/>
            <a:ext cx="73152" cy="2971800"/>
          </a:xfrm>
          <a:prstGeom prst="rect">
            <a:avLst/>
          </a:prstGeom>
          <a:solidFill>
            <a:srgbClr val="B73236"/>
          </a:solidFill>
          <a:ln w="10160">
            <a:solidFill>
              <a:srgbClr val="B732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>
            <p:custDataLst>
              <p:tags r:id="rId11"/>
            </p:custDataLst>
          </p:nvPr>
        </p:nvSpPr>
        <p:spPr>
          <a:xfrm>
            <a:off x="8503920" y="1901952"/>
            <a:ext cx="2990088" cy="25603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700" b="1">
                <a:solidFill>
                  <a:srgbClr val="B73236"/>
                </a:solidFill>
                <a:latin typeface="Times New Roman" panose="02020603050405020304"/>
              </a:rPr>
              <a:t>HIGH IMPACT</a:t>
            </a:r>
            <a:endParaRPr sz="1700" b="1">
              <a:solidFill>
                <a:srgbClr val="B73236"/>
              </a:solidFill>
              <a:latin typeface="Times New Roman" panose="02020603050405020304"/>
            </a:endParaRPr>
          </a:p>
        </p:txBody>
      </p:sp>
      <p:sp>
        <p:nvSpPr>
          <p:cNvPr id="16" name="TextBox 15"/>
          <p:cNvSpPr txBox="1"/>
          <p:nvPr>
            <p:custDataLst>
              <p:tags r:id="rId12"/>
            </p:custDataLst>
          </p:nvPr>
        </p:nvSpPr>
        <p:spPr>
          <a:xfrm>
            <a:off x="8503920" y="2304288"/>
            <a:ext cx="2962656" cy="1208405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00" b="0">
                <a:solidFill>
                  <a:srgbClr val="343C46"/>
                </a:solidFill>
                <a:latin typeface="Times New Roman" panose="02020603050405020304"/>
              </a:rPr>
              <a:t>Evidence</a:t>
            </a:r>
            <a:endParaRPr sz="1500" b="0">
              <a:solidFill>
                <a:srgbClr val="343C46"/>
              </a:solidFill>
              <a:latin typeface="Times New Roman" panose="02020603050405020304"/>
            </a:endParaRPr>
          </a:p>
          <a:p>
            <a:pPr algn="l"/>
            <a:r>
              <a:rPr lang="en-US" sz="1500" b="0">
                <a:solidFill>
                  <a:srgbClr val="343C46"/>
                </a:solidFill>
                <a:latin typeface="Times New Roman" panose="02020603050405020304"/>
              </a:rPr>
              <a:t>L</a:t>
            </a:r>
            <a:r>
              <a:rPr sz="1500" b="0">
                <a:solidFill>
                  <a:srgbClr val="343C46"/>
                </a:solidFill>
                <a:latin typeface="Times New Roman" panose="02020603050405020304"/>
              </a:rPr>
              <a:t>egal analysis</a:t>
            </a:r>
            <a:endParaRPr sz="1500" b="0">
              <a:solidFill>
                <a:srgbClr val="343C46"/>
              </a:solidFill>
              <a:latin typeface="Times New Roman" panose="02020603050405020304"/>
            </a:endParaRPr>
          </a:p>
          <a:p>
            <a:pPr algn="l"/>
            <a:r>
              <a:rPr lang="en-US" sz="1500" b="0">
                <a:solidFill>
                  <a:srgbClr val="343C46"/>
                </a:solidFill>
                <a:latin typeface="Times New Roman" panose="02020603050405020304"/>
              </a:rPr>
              <a:t>A</a:t>
            </a:r>
            <a:r>
              <a:rPr sz="1500" b="0">
                <a:solidFill>
                  <a:srgbClr val="343C46"/>
                </a:solidFill>
                <a:latin typeface="Times New Roman" panose="02020603050405020304"/>
              </a:rPr>
              <a:t>ward reasoning
Disclosure</a:t>
            </a:r>
            <a:endParaRPr sz="1500" b="0">
              <a:solidFill>
                <a:srgbClr val="343C46"/>
              </a:solidFill>
              <a:latin typeface="Times New Roman" panose="02020603050405020304"/>
            </a:endParaRPr>
          </a:p>
          <a:p>
            <a:pPr algn="l"/>
            <a:r>
              <a:rPr lang="en-US" sz="1500" b="0">
                <a:solidFill>
                  <a:srgbClr val="343C46"/>
                </a:solidFill>
                <a:latin typeface="Times New Roman" panose="02020603050405020304"/>
              </a:rPr>
              <a:t>O</a:t>
            </a:r>
            <a:r>
              <a:rPr sz="1500" b="0">
                <a:solidFill>
                  <a:srgbClr val="343C46"/>
                </a:solidFill>
                <a:latin typeface="Times New Roman" panose="02020603050405020304"/>
              </a:rPr>
              <a:t>pportunity to comment</a:t>
            </a:r>
            <a:endParaRPr sz="1500" b="0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68680" y="5047488"/>
            <a:ext cx="1042416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900" b="1">
                <a:solidFill>
                  <a:srgbClr val="142741"/>
                </a:solidFill>
                <a:latin typeface="Times New Roman" panose="02020603050405020304"/>
              </a:rPr>
              <a:t>Transparency should be understandable and linked to procedural impact.</a:t>
            </a:r>
            <a:endParaRPr sz="1900" b="1">
              <a:solidFill>
                <a:srgbClr val="142741"/>
              </a:solidFill>
              <a:latin typeface="Times New Roman" panose="02020603050405020304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68680" y="5559552"/>
            <a:ext cx="10424160" cy="329184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600" b="1">
                <a:solidFill>
                  <a:srgbClr val="B73236"/>
                </a:solidFill>
                <a:latin typeface="Times New Roman" panose="02020603050405020304"/>
              </a:rPr>
              <a:t>The goal is procedural participation—not maximal technical disclosure.</a:t>
            </a:r>
            <a:endParaRPr sz="1600" b="1">
              <a:solidFill>
                <a:srgbClr val="B73236"/>
              </a:solidFill>
              <a:latin typeface="Times New Roman" panose="02020603050405020304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1292840" y="6437376"/>
            <a:ext cx="228600" cy="16459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r"/>
            <a:r>
              <a:rPr sz="850" b="1">
                <a:solidFill>
                  <a:srgbClr val="707882"/>
                </a:solidFill>
                <a:latin typeface="Times New Roman" panose="02020603050405020304"/>
              </a:rPr>
              <a:t>17</a:t>
            </a:r>
            <a:endParaRPr sz="850" b="1">
              <a:solidFill>
                <a:srgbClr val="707882"/>
              </a:solidFill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219456"/>
            <a:ext cx="4572000" cy="201168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950" b="1">
                <a:solidFill>
                  <a:srgbClr val="B73236"/>
                </a:solidFill>
                <a:latin typeface="Times New Roman" panose="02020603050405020304"/>
              </a:rPr>
              <a:t>17 · GOVERNANCE</a:t>
            </a:r>
            <a:endParaRPr sz="950" b="1">
              <a:solidFill>
                <a:srgbClr val="B73236"/>
              </a:solidFill>
              <a:latin typeface="Times New Roman" panose="0202060305040502030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66928" y="512064"/>
            <a:ext cx="11018520" cy="53035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2700" b="1">
                <a:solidFill>
                  <a:srgbClr val="142741"/>
                </a:solidFill>
                <a:latin typeface="Times New Roman" panose="02020603050405020304"/>
              </a:rPr>
              <a:t>Institutional governance: turn ethics into procedure</a:t>
            </a:r>
            <a:endParaRPr sz="2700" b="1">
              <a:solidFill>
                <a:srgbClr val="142741"/>
              </a:solidFill>
              <a:latin typeface="Times New Roman" panose="02020603050405020304"/>
            </a:endParaRPr>
          </a:p>
        </p:txBody>
      </p:sp>
      <p:cxnSp>
        <p:nvCxnSpPr>
          <p:cNvPr id="4" name="Connector 3"/>
          <p:cNvCxnSpPr/>
          <p:nvPr/>
        </p:nvCxnSpPr>
        <p:spPr>
          <a:xfrm>
            <a:off x="566928" y="1170432"/>
            <a:ext cx="11045952" cy="0"/>
          </a:xfrm>
          <a:prstGeom prst="line">
            <a:avLst/>
          </a:prstGeom>
          <a:ln w="12700">
            <a:solidFill>
              <a:srgbClr val="DDE2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>
            <p:custDataLst>
              <p:tags r:id="rId1"/>
            </p:custDataLst>
          </p:nvPr>
        </p:nvSpPr>
        <p:spPr>
          <a:xfrm>
            <a:off x="822960" y="1389888"/>
            <a:ext cx="10561320" cy="566928"/>
          </a:xfrm>
          <a:prstGeom prst="roundRect">
            <a:avLst/>
          </a:prstGeom>
          <a:solidFill>
            <a:srgbClr val="F7F8FA"/>
          </a:solidFill>
          <a:ln w="10160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>
            <p:custDataLst>
              <p:tags r:id="rId2"/>
            </p:custDataLst>
          </p:nvPr>
        </p:nvSpPr>
        <p:spPr>
          <a:xfrm>
            <a:off x="822960" y="1389888"/>
            <a:ext cx="73152" cy="566928"/>
          </a:xfrm>
          <a:prstGeom prst="rect">
            <a:avLst/>
          </a:prstGeom>
          <a:solidFill>
            <a:srgbClr val="142741"/>
          </a:solidFill>
          <a:ln w="10160">
            <a:solidFill>
              <a:srgbClr val="14274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>
            <p:custDataLst>
              <p:tags r:id="rId3"/>
            </p:custDataLst>
          </p:nvPr>
        </p:nvSpPr>
        <p:spPr>
          <a:xfrm>
            <a:off x="1078992" y="1517904"/>
            <a:ext cx="2468880" cy="292735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50" b="1">
                <a:solidFill>
                  <a:srgbClr val="142741"/>
                </a:solidFill>
                <a:latin typeface="Times New Roman" panose="02020603050405020304"/>
              </a:rPr>
              <a:t>1</a:t>
            </a:r>
            <a:r>
              <a:rPr lang="en-US" sz="1550" b="1">
                <a:solidFill>
                  <a:srgbClr val="142741"/>
                </a:solidFill>
                <a:latin typeface="Times New Roman" panose="02020603050405020304"/>
              </a:rPr>
              <a:t>.</a:t>
            </a:r>
            <a:r>
              <a:rPr sz="1550" b="1">
                <a:solidFill>
                  <a:srgbClr val="142741"/>
                </a:solidFill>
                <a:latin typeface="Times New Roman" panose="02020603050405020304"/>
              </a:rPr>
              <a:t> AI POLICY</a:t>
            </a:r>
            <a:endParaRPr sz="1550" b="1">
              <a:solidFill>
                <a:srgbClr val="142741"/>
              </a:solidFill>
              <a:latin typeface="Times New Roman" panose="02020603050405020304"/>
            </a:endParaRPr>
          </a:p>
        </p:txBody>
      </p:sp>
      <p:sp>
        <p:nvSpPr>
          <p:cNvPr id="8" name="TextBox 7"/>
          <p:cNvSpPr txBox="1"/>
          <p:nvPr>
            <p:custDataLst>
              <p:tags r:id="rId4"/>
            </p:custDataLst>
          </p:nvPr>
        </p:nvSpPr>
        <p:spPr>
          <a:xfrm>
            <a:off x="3657600" y="1508760"/>
            <a:ext cx="7132320" cy="25603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20" b="0">
                <a:solidFill>
                  <a:srgbClr val="343C46"/>
                </a:solidFill>
                <a:latin typeface="Times New Roman" panose="02020603050405020304"/>
              </a:rPr>
              <a:t>Define permitted, restricted and prohibited uses.</a:t>
            </a:r>
            <a:endParaRPr sz="1420" b="0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9" name="Rounded Rectangle 8"/>
          <p:cNvSpPr/>
          <p:nvPr>
            <p:custDataLst>
              <p:tags r:id="rId5"/>
            </p:custDataLst>
          </p:nvPr>
        </p:nvSpPr>
        <p:spPr>
          <a:xfrm>
            <a:off x="822960" y="2057400"/>
            <a:ext cx="10561320" cy="566928"/>
          </a:xfrm>
          <a:prstGeom prst="roundRect">
            <a:avLst/>
          </a:prstGeom>
          <a:solidFill>
            <a:srgbClr val="F7F8FA"/>
          </a:solidFill>
          <a:ln w="10160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>
            <p:custDataLst>
              <p:tags r:id="rId6"/>
            </p:custDataLst>
          </p:nvPr>
        </p:nvSpPr>
        <p:spPr>
          <a:xfrm>
            <a:off x="822960" y="2057400"/>
            <a:ext cx="73152" cy="566928"/>
          </a:xfrm>
          <a:prstGeom prst="rect">
            <a:avLst/>
          </a:prstGeom>
          <a:solidFill>
            <a:srgbClr val="2A7455"/>
          </a:solidFill>
          <a:ln w="10160">
            <a:solidFill>
              <a:srgbClr val="2A74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>
            <p:custDataLst>
              <p:tags r:id="rId7"/>
            </p:custDataLst>
          </p:nvPr>
        </p:nvSpPr>
        <p:spPr>
          <a:xfrm>
            <a:off x="1007745" y="2124075"/>
            <a:ext cx="2540000" cy="290195"/>
          </a:xfrm>
          <a:prstGeom prst="rect">
            <a:avLst/>
          </a:prstGeom>
          <a:noFill/>
        </p:spPr>
        <p:txBody>
          <a:bodyPr wrap="square" lIns="45720" tIns="27432" rIns="45720" bIns="27432" anchor="t">
            <a:noAutofit/>
          </a:bodyPr>
          <a:lstStyle/>
          <a:p>
            <a:pPr algn="l"/>
            <a:r>
              <a:rPr sz="1550" b="1">
                <a:solidFill>
                  <a:srgbClr val="2A7455"/>
                </a:solidFill>
                <a:latin typeface="Times New Roman" panose="02020603050405020304"/>
              </a:rPr>
              <a:t>2</a:t>
            </a:r>
            <a:r>
              <a:rPr lang="en-US" sz="1550" b="1">
                <a:solidFill>
                  <a:srgbClr val="2A7455"/>
                </a:solidFill>
                <a:latin typeface="Times New Roman" panose="02020603050405020304"/>
              </a:rPr>
              <a:t>. </a:t>
            </a:r>
            <a:r>
              <a:rPr sz="1550" b="1">
                <a:solidFill>
                  <a:srgbClr val="2A7455"/>
                </a:solidFill>
                <a:latin typeface="Times New Roman" panose="02020603050405020304"/>
              </a:rPr>
              <a:t>PROCEDURAL ORDER NO. 1</a:t>
            </a:r>
            <a:endParaRPr sz="1550" b="1">
              <a:solidFill>
                <a:srgbClr val="2A7455"/>
              </a:solidFill>
              <a:latin typeface="Times New Roman" panose="02020603050405020304"/>
            </a:endParaRPr>
          </a:p>
        </p:txBody>
      </p:sp>
      <p:sp>
        <p:nvSpPr>
          <p:cNvPr id="12" name="TextBox 11"/>
          <p:cNvSpPr txBox="1"/>
          <p:nvPr>
            <p:custDataLst>
              <p:tags r:id="rId8"/>
            </p:custDataLst>
          </p:nvPr>
        </p:nvSpPr>
        <p:spPr>
          <a:xfrm>
            <a:off x="3657600" y="2176272"/>
            <a:ext cx="7132320" cy="25603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20" b="0">
                <a:solidFill>
                  <a:srgbClr val="343C46"/>
                </a:solidFill>
                <a:latin typeface="Times New Roman" panose="02020603050405020304"/>
              </a:rPr>
              <a:t>Set disclosure, confidentiality and verification expectations early.</a:t>
            </a:r>
            <a:endParaRPr sz="1420" b="0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13" name="Rounded Rectangle 12"/>
          <p:cNvSpPr/>
          <p:nvPr>
            <p:custDataLst>
              <p:tags r:id="rId9"/>
            </p:custDataLst>
          </p:nvPr>
        </p:nvSpPr>
        <p:spPr>
          <a:xfrm>
            <a:off x="822960" y="2724912"/>
            <a:ext cx="10561320" cy="566928"/>
          </a:xfrm>
          <a:prstGeom prst="roundRect">
            <a:avLst/>
          </a:prstGeom>
          <a:solidFill>
            <a:srgbClr val="F7F8FA"/>
          </a:solidFill>
          <a:ln w="10160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>
            <p:custDataLst>
              <p:tags r:id="rId10"/>
            </p:custDataLst>
          </p:nvPr>
        </p:nvSpPr>
        <p:spPr>
          <a:xfrm>
            <a:off x="822960" y="2724912"/>
            <a:ext cx="73152" cy="566928"/>
          </a:xfrm>
          <a:prstGeom prst="rect">
            <a:avLst/>
          </a:prstGeom>
          <a:solidFill>
            <a:srgbClr val="30659E"/>
          </a:solidFill>
          <a:ln w="10160">
            <a:solidFill>
              <a:srgbClr val="30659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>
            <p:custDataLst>
              <p:tags r:id="rId11"/>
            </p:custDataLst>
          </p:nvPr>
        </p:nvSpPr>
        <p:spPr>
          <a:xfrm>
            <a:off x="1078992" y="2852928"/>
            <a:ext cx="2468880" cy="292735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50" b="1">
                <a:solidFill>
                  <a:srgbClr val="30659E"/>
                </a:solidFill>
                <a:latin typeface="Times New Roman" panose="02020603050405020304"/>
              </a:rPr>
              <a:t>3</a:t>
            </a:r>
            <a:r>
              <a:rPr lang="en-US" sz="1550" b="1">
                <a:solidFill>
                  <a:srgbClr val="30659E"/>
                </a:solidFill>
                <a:latin typeface="Times New Roman" panose="02020603050405020304"/>
              </a:rPr>
              <a:t>. </a:t>
            </a:r>
            <a:r>
              <a:rPr sz="1550" b="1">
                <a:solidFill>
                  <a:srgbClr val="30659E"/>
                </a:solidFill>
                <a:latin typeface="Times New Roman" panose="02020603050405020304"/>
              </a:rPr>
              <a:t>APPROVED TOOLS</a:t>
            </a:r>
            <a:endParaRPr sz="1550" b="1">
              <a:solidFill>
                <a:srgbClr val="30659E"/>
              </a:solidFill>
              <a:latin typeface="Times New Roman" panose="02020603050405020304"/>
            </a:endParaRPr>
          </a:p>
        </p:txBody>
      </p:sp>
      <p:sp>
        <p:nvSpPr>
          <p:cNvPr id="16" name="TextBox 15"/>
          <p:cNvSpPr txBox="1"/>
          <p:nvPr>
            <p:custDataLst>
              <p:tags r:id="rId12"/>
            </p:custDataLst>
          </p:nvPr>
        </p:nvSpPr>
        <p:spPr>
          <a:xfrm>
            <a:off x="3657600" y="2843784"/>
            <a:ext cx="7132320" cy="25603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20" b="0">
                <a:solidFill>
                  <a:srgbClr val="343C46"/>
                </a:solidFill>
                <a:latin typeface="Times New Roman" panose="02020603050405020304"/>
              </a:rPr>
              <a:t>Security assessment, access controls and data classification.</a:t>
            </a:r>
            <a:endParaRPr sz="1420" b="0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17" name="Rounded Rectangle 16"/>
          <p:cNvSpPr/>
          <p:nvPr>
            <p:custDataLst>
              <p:tags r:id="rId13"/>
            </p:custDataLst>
          </p:nvPr>
        </p:nvSpPr>
        <p:spPr>
          <a:xfrm>
            <a:off x="822960" y="3392424"/>
            <a:ext cx="10561320" cy="566928"/>
          </a:xfrm>
          <a:prstGeom prst="roundRect">
            <a:avLst/>
          </a:prstGeom>
          <a:solidFill>
            <a:srgbClr val="F7F8FA"/>
          </a:solidFill>
          <a:ln w="10160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>
            <p:custDataLst>
              <p:tags r:id="rId14"/>
            </p:custDataLst>
          </p:nvPr>
        </p:nvSpPr>
        <p:spPr>
          <a:xfrm>
            <a:off x="822960" y="3392424"/>
            <a:ext cx="73152" cy="566928"/>
          </a:xfrm>
          <a:prstGeom prst="rect">
            <a:avLst/>
          </a:prstGeom>
          <a:solidFill>
            <a:srgbClr val="CA972D"/>
          </a:solidFill>
          <a:ln w="10160">
            <a:solidFill>
              <a:srgbClr val="CA97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>
            <p:custDataLst>
              <p:tags r:id="rId15"/>
            </p:custDataLst>
          </p:nvPr>
        </p:nvSpPr>
        <p:spPr>
          <a:xfrm>
            <a:off x="1078992" y="3520440"/>
            <a:ext cx="2468880" cy="292735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50" b="1">
                <a:solidFill>
                  <a:srgbClr val="CA972D"/>
                </a:solidFill>
                <a:latin typeface="Times New Roman" panose="02020603050405020304"/>
              </a:rPr>
              <a:t>4</a:t>
            </a:r>
            <a:r>
              <a:rPr lang="en-US" sz="1550" b="1">
                <a:solidFill>
                  <a:srgbClr val="CA972D"/>
                </a:solidFill>
                <a:latin typeface="Times New Roman" panose="02020603050405020304"/>
              </a:rPr>
              <a:t>. </a:t>
            </a:r>
            <a:r>
              <a:rPr sz="1550" b="1">
                <a:solidFill>
                  <a:srgbClr val="CA972D"/>
                </a:solidFill>
                <a:latin typeface="Times New Roman" panose="02020603050405020304"/>
              </a:rPr>
              <a:t>HUMAN REVIEW</a:t>
            </a:r>
            <a:endParaRPr sz="1550" b="1">
              <a:solidFill>
                <a:srgbClr val="CA972D"/>
              </a:solidFill>
              <a:latin typeface="Times New Roman" panose="02020603050405020304"/>
            </a:endParaRPr>
          </a:p>
        </p:txBody>
      </p:sp>
      <p:sp>
        <p:nvSpPr>
          <p:cNvPr id="20" name="TextBox 19"/>
          <p:cNvSpPr txBox="1"/>
          <p:nvPr>
            <p:custDataLst>
              <p:tags r:id="rId16"/>
            </p:custDataLst>
          </p:nvPr>
        </p:nvSpPr>
        <p:spPr>
          <a:xfrm>
            <a:off x="3657600" y="3511296"/>
            <a:ext cx="7132320" cy="25603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20" b="0">
                <a:solidFill>
                  <a:srgbClr val="343C46"/>
                </a:solidFill>
                <a:latin typeface="Times New Roman" panose="02020603050405020304"/>
              </a:rPr>
              <a:t>Require independent verification before substantive reliance.</a:t>
            </a:r>
            <a:endParaRPr sz="1420" b="0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21" name="Rounded Rectangle 20"/>
          <p:cNvSpPr/>
          <p:nvPr>
            <p:custDataLst>
              <p:tags r:id="rId17"/>
            </p:custDataLst>
          </p:nvPr>
        </p:nvSpPr>
        <p:spPr>
          <a:xfrm>
            <a:off x="822960" y="4059936"/>
            <a:ext cx="10561320" cy="566928"/>
          </a:xfrm>
          <a:prstGeom prst="roundRect">
            <a:avLst/>
          </a:prstGeom>
          <a:solidFill>
            <a:srgbClr val="F7F8FA"/>
          </a:solidFill>
          <a:ln w="10160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>
            <p:custDataLst>
              <p:tags r:id="rId18"/>
            </p:custDataLst>
          </p:nvPr>
        </p:nvSpPr>
        <p:spPr>
          <a:xfrm>
            <a:off x="822960" y="4059936"/>
            <a:ext cx="73152" cy="566928"/>
          </a:xfrm>
          <a:prstGeom prst="rect">
            <a:avLst/>
          </a:prstGeom>
          <a:solidFill>
            <a:srgbClr val="B73236"/>
          </a:solidFill>
          <a:ln w="10160">
            <a:solidFill>
              <a:srgbClr val="B732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>
            <p:custDataLst>
              <p:tags r:id="rId19"/>
            </p:custDataLst>
          </p:nvPr>
        </p:nvSpPr>
        <p:spPr>
          <a:xfrm>
            <a:off x="1078992" y="4187952"/>
            <a:ext cx="2468880" cy="292735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50" b="1">
                <a:solidFill>
                  <a:srgbClr val="B73236"/>
                </a:solidFill>
                <a:latin typeface="Times New Roman" panose="02020603050405020304"/>
              </a:rPr>
              <a:t>5</a:t>
            </a:r>
            <a:r>
              <a:rPr lang="en-US" sz="1550" b="1">
                <a:solidFill>
                  <a:srgbClr val="B73236"/>
                </a:solidFill>
                <a:latin typeface="Times New Roman" panose="02020603050405020304"/>
              </a:rPr>
              <a:t>. </a:t>
            </a:r>
            <a:r>
              <a:rPr sz="1550" b="1">
                <a:solidFill>
                  <a:srgbClr val="B73236"/>
                </a:solidFill>
                <a:latin typeface="Times New Roman" panose="02020603050405020304"/>
              </a:rPr>
              <a:t>LOGS &amp; REMEDIES</a:t>
            </a:r>
            <a:endParaRPr sz="1550" b="1">
              <a:solidFill>
                <a:srgbClr val="B73236"/>
              </a:solidFill>
              <a:latin typeface="Times New Roman" panose="02020603050405020304"/>
            </a:endParaRPr>
          </a:p>
        </p:txBody>
      </p:sp>
      <p:sp>
        <p:nvSpPr>
          <p:cNvPr id="24" name="TextBox 23"/>
          <p:cNvSpPr txBox="1"/>
          <p:nvPr>
            <p:custDataLst>
              <p:tags r:id="rId20"/>
            </p:custDataLst>
          </p:nvPr>
        </p:nvSpPr>
        <p:spPr>
          <a:xfrm>
            <a:off x="3657600" y="4178808"/>
            <a:ext cx="7132320" cy="25603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20" b="0">
                <a:solidFill>
                  <a:srgbClr val="343C46"/>
                </a:solidFill>
                <a:latin typeface="Times New Roman" panose="02020603050405020304"/>
              </a:rPr>
              <a:t>Traceability, objection, correction and consequences for misuse.</a:t>
            </a:r>
            <a:endParaRPr sz="1420" b="0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68680" y="5074920"/>
            <a:ext cx="1042416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700" b="1">
                <a:solidFill>
                  <a:srgbClr val="142741"/>
                </a:solidFill>
                <a:latin typeface="Times New Roman" panose="02020603050405020304"/>
              </a:rPr>
              <a:t>Good governance is</a:t>
            </a:r>
            <a:endParaRPr sz="1700" b="1">
              <a:solidFill>
                <a:srgbClr val="142741"/>
              </a:solidFill>
              <a:latin typeface="Times New Roman" panose="02020603050405020304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68680" y="5468112"/>
            <a:ext cx="10424160" cy="384048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2000" b="1">
                <a:solidFill>
                  <a:srgbClr val="B73236"/>
                </a:solidFill>
                <a:latin typeface="Times New Roman" panose="02020603050405020304"/>
              </a:rPr>
              <a:t>EX ANTE  ·  CONTINUOUS  ·  AUDITABLE</a:t>
            </a:r>
            <a:endParaRPr sz="2000" b="1">
              <a:solidFill>
                <a:srgbClr val="B73236"/>
              </a:solidFill>
              <a:latin typeface="Times New Roman" panose="02020603050405020304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1292840" y="6437376"/>
            <a:ext cx="228600" cy="16459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r"/>
            <a:r>
              <a:rPr sz="850" b="1">
                <a:solidFill>
                  <a:srgbClr val="707882"/>
                </a:solidFill>
                <a:latin typeface="Times New Roman" panose="02020603050405020304"/>
              </a:rPr>
              <a:t>18</a:t>
            </a:r>
            <a:endParaRPr sz="850" b="1">
              <a:solidFill>
                <a:srgbClr val="707882"/>
              </a:solidFill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219456"/>
            <a:ext cx="4572000" cy="201168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950" b="1">
                <a:solidFill>
                  <a:srgbClr val="B73236"/>
                </a:solidFill>
                <a:latin typeface="Times New Roman" panose="02020603050405020304"/>
              </a:rPr>
              <a:t>18 · PROPOSAL</a:t>
            </a:r>
            <a:endParaRPr sz="950" b="1">
              <a:solidFill>
                <a:srgbClr val="B73236"/>
              </a:solidFill>
              <a:latin typeface="Times New Roman" panose="0202060305040502030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66928" y="512064"/>
            <a:ext cx="11018520" cy="53035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2700" b="1">
                <a:solidFill>
                  <a:srgbClr val="142741"/>
                </a:solidFill>
                <a:latin typeface="Times New Roman" panose="02020603050405020304"/>
              </a:rPr>
              <a:t>A practical H-U-M-A-N ethics test</a:t>
            </a:r>
            <a:endParaRPr sz="2700" b="1">
              <a:solidFill>
                <a:srgbClr val="142741"/>
              </a:solidFill>
              <a:latin typeface="Times New Roman" panose="02020603050405020304"/>
            </a:endParaRPr>
          </a:p>
        </p:txBody>
      </p:sp>
      <p:cxnSp>
        <p:nvCxnSpPr>
          <p:cNvPr id="4" name="Connector 3"/>
          <p:cNvCxnSpPr/>
          <p:nvPr/>
        </p:nvCxnSpPr>
        <p:spPr>
          <a:xfrm>
            <a:off x="566928" y="1170432"/>
            <a:ext cx="11045952" cy="0"/>
          </a:xfrm>
          <a:prstGeom prst="line">
            <a:avLst/>
          </a:prstGeom>
          <a:ln w="12700">
            <a:solidFill>
              <a:srgbClr val="DDE2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/>
        </p:nvSpPr>
        <p:spPr>
          <a:xfrm>
            <a:off x="914400" y="1371600"/>
            <a:ext cx="530352" cy="530352"/>
          </a:xfrm>
          <a:prstGeom prst="roundRect">
            <a:avLst/>
          </a:prstGeom>
          <a:solidFill>
            <a:srgbClr val="B73236"/>
          </a:solidFill>
          <a:ln w="10160">
            <a:solidFill>
              <a:srgbClr val="B732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14400" y="1490472"/>
            <a:ext cx="530352" cy="201168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Times New Roman" panose="02020603050405020304"/>
              </a:rPr>
              <a:t>H</a:t>
            </a:r>
            <a:endParaRPr sz="1700" b="1">
              <a:solidFill>
                <a:srgbClr val="FFFFFF"/>
              </a:solidFill>
              <a:latin typeface="Times New Roman" panose="0202060305040502030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91640" y="1490472"/>
            <a:ext cx="2880360" cy="2286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50" b="1">
                <a:solidFill>
                  <a:srgbClr val="B73236"/>
                </a:solidFill>
                <a:latin typeface="Times New Roman" panose="02020603050405020304"/>
              </a:rPr>
              <a:t>HUMAN CONTROL</a:t>
            </a:r>
            <a:endParaRPr sz="1550" b="1">
              <a:solidFill>
                <a:srgbClr val="B73236"/>
              </a:solidFill>
              <a:latin typeface="Times New Roman" panose="0202060305040502030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09160" y="1481328"/>
            <a:ext cx="5989320" cy="25603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50" b="0">
                <a:solidFill>
                  <a:srgbClr val="343C46"/>
                </a:solidFill>
                <a:latin typeface="Times New Roman" panose="02020603050405020304"/>
              </a:rPr>
              <a:t>Does a human retain genuine decisional authority?</a:t>
            </a:r>
            <a:endParaRPr sz="1450" b="0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914400" y="2121408"/>
            <a:ext cx="530352" cy="530352"/>
          </a:xfrm>
          <a:prstGeom prst="roundRect">
            <a:avLst/>
          </a:prstGeom>
          <a:solidFill>
            <a:srgbClr val="30659E"/>
          </a:solidFill>
          <a:ln w="10160">
            <a:solidFill>
              <a:srgbClr val="30659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240279"/>
            <a:ext cx="530352" cy="201168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Times New Roman" panose="02020603050405020304"/>
              </a:rPr>
              <a:t>U</a:t>
            </a:r>
            <a:endParaRPr sz="1700" b="1">
              <a:solidFill>
                <a:srgbClr val="FFFFFF"/>
              </a:solidFill>
              <a:latin typeface="Times New Roman" panose="02020603050405020304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91640" y="2240279"/>
            <a:ext cx="2880360" cy="2286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50" b="1">
                <a:solidFill>
                  <a:srgbClr val="30659E"/>
                </a:solidFill>
                <a:latin typeface="Times New Roman" panose="02020603050405020304"/>
              </a:rPr>
              <a:t>UNDERSTANDABLE DISCLOSURE</a:t>
            </a:r>
            <a:endParaRPr sz="1550" b="1">
              <a:solidFill>
                <a:srgbClr val="30659E"/>
              </a:solidFill>
              <a:latin typeface="Times New Roman" panose="02020603050405020304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09160" y="2231136"/>
            <a:ext cx="5989320" cy="25603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50" b="0">
                <a:solidFill>
                  <a:srgbClr val="343C46"/>
                </a:solidFill>
                <a:latin typeface="Times New Roman" panose="02020603050405020304"/>
              </a:rPr>
              <a:t>Can affected parties understand material AI involvement?</a:t>
            </a:r>
            <a:endParaRPr sz="1450" b="0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914400" y="2871215"/>
            <a:ext cx="530352" cy="530352"/>
          </a:xfrm>
          <a:prstGeom prst="roundRect">
            <a:avLst/>
          </a:prstGeom>
          <a:solidFill>
            <a:srgbClr val="CA972D"/>
          </a:solidFill>
          <a:ln w="10160">
            <a:solidFill>
              <a:srgbClr val="CA97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14400" y="2990087"/>
            <a:ext cx="530352" cy="201168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Times New Roman" panose="02020603050405020304"/>
              </a:rPr>
              <a:t>M</a:t>
            </a:r>
            <a:endParaRPr sz="1700" b="1">
              <a:solidFill>
                <a:srgbClr val="FFFFFF"/>
              </a:solidFill>
              <a:latin typeface="Times New Roman" panose="0202060305040502030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691640" y="2990087"/>
            <a:ext cx="2880360" cy="2286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50" b="1">
                <a:solidFill>
                  <a:srgbClr val="CA972D"/>
                </a:solidFill>
                <a:latin typeface="Times New Roman" panose="02020603050405020304"/>
              </a:rPr>
              <a:t>MATERIAL VERIFICATION</a:t>
            </a:r>
            <a:endParaRPr sz="1550" b="1">
              <a:solidFill>
                <a:srgbClr val="CA972D"/>
              </a:solidFill>
              <a:latin typeface="Times New Roman" panose="02020603050405020304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09160" y="2980944"/>
            <a:ext cx="5989320" cy="25603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50" b="0">
                <a:solidFill>
                  <a:srgbClr val="343C46"/>
                </a:solidFill>
                <a:latin typeface="Times New Roman" panose="02020603050405020304"/>
              </a:rPr>
              <a:t>Have facts, law, evidence and citations been independently checked?</a:t>
            </a:r>
            <a:endParaRPr sz="1450" b="0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914400" y="3621024"/>
            <a:ext cx="530352" cy="530352"/>
          </a:xfrm>
          <a:prstGeom prst="roundRect">
            <a:avLst/>
          </a:prstGeom>
          <a:solidFill>
            <a:srgbClr val="2A7455"/>
          </a:solidFill>
          <a:ln w="10160">
            <a:solidFill>
              <a:srgbClr val="2A74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14400" y="3739896"/>
            <a:ext cx="530352" cy="201168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Times New Roman" panose="02020603050405020304"/>
              </a:rPr>
              <a:t>A</a:t>
            </a:r>
            <a:endParaRPr sz="1700" b="1">
              <a:solidFill>
                <a:srgbClr val="FFFFFF"/>
              </a:solidFill>
              <a:latin typeface="Times New Roman" panose="02020603050405020304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691640" y="3739896"/>
            <a:ext cx="2880360" cy="2286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50" b="1">
                <a:solidFill>
                  <a:srgbClr val="2A7455"/>
                </a:solidFill>
                <a:latin typeface="Times New Roman" panose="02020603050405020304"/>
              </a:rPr>
              <a:t>ACCESS &amp; FAIRNESS</a:t>
            </a:r>
            <a:endParaRPr sz="1550" b="1">
              <a:solidFill>
                <a:srgbClr val="2A7455"/>
              </a:solidFill>
              <a:latin typeface="Times New Roman" panose="02020603050405020304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709160" y="3730752"/>
            <a:ext cx="5989320" cy="25603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50" b="0">
                <a:solidFill>
                  <a:srgbClr val="343C46"/>
                </a:solidFill>
                <a:latin typeface="Times New Roman" panose="02020603050405020304"/>
              </a:rPr>
              <a:t>Does AI create bias or inequality of arms?</a:t>
            </a:r>
            <a:endParaRPr sz="1450" b="0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914400" y="4370831"/>
            <a:ext cx="530352" cy="530352"/>
          </a:xfrm>
          <a:prstGeom prst="roundRect">
            <a:avLst/>
          </a:prstGeom>
          <a:solidFill>
            <a:srgbClr val="142741"/>
          </a:solidFill>
          <a:ln w="10160">
            <a:solidFill>
              <a:srgbClr val="14274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14400" y="4489703"/>
            <a:ext cx="530352" cy="201168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Times New Roman" panose="02020603050405020304"/>
              </a:rPr>
              <a:t>N</a:t>
            </a:r>
            <a:endParaRPr sz="1700" b="1">
              <a:solidFill>
                <a:srgbClr val="FFFFFF"/>
              </a:solidFill>
              <a:latin typeface="Times New Roman" panose="02020603050405020304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691640" y="4489703"/>
            <a:ext cx="2880360" cy="2286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50" b="1">
                <a:solidFill>
                  <a:srgbClr val="142741"/>
                </a:solidFill>
                <a:latin typeface="Times New Roman" panose="02020603050405020304"/>
              </a:rPr>
              <a:t>NON-DISCLOSURE PROTECTION</a:t>
            </a:r>
            <a:endParaRPr sz="1550" b="1">
              <a:solidFill>
                <a:srgbClr val="142741"/>
              </a:solidFill>
              <a:latin typeface="Times New Roman" panose="02020603050405020304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709160" y="4480559"/>
            <a:ext cx="5989320" cy="25603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50" b="0">
                <a:solidFill>
                  <a:srgbClr val="343C46"/>
                </a:solidFill>
                <a:latin typeface="Times New Roman" panose="02020603050405020304"/>
              </a:rPr>
              <a:t>Are confidentiality, privacy and trade secrets protected?</a:t>
            </a:r>
            <a:endParaRPr sz="1450" b="0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68680" y="5394960"/>
            <a:ext cx="10424160" cy="365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900" b="1">
                <a:solidFill>
                  <a:srgbClr val="B73236"/>
                </a:solidFill>
                <a:latin typeface="Times New Roman" panose="02020603050405020304"/>
              </a:rPr>
              <a:t>If any answer is “no”: redesign · restrict · prohibit.</a:t>
            </a:r>
            <a:endParaRPr sz="1900" b="1">
              <a:solidFill>
                <a:srgbClr val="B73236"/>
              </a:solidFill>
              <a:latin typeface="Times New Roman" panose="02020603050405020304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1292840" y="6437376"/>
            <a:ext cx="228600" cy="16459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r"/>
            <a:r>
              <a:rPr sz="850" b="1">
                <a:solidFill>
                  <a:srgbClr val="707882"/>
                </a:solidFill>
                <a:latin typeface="Times New Roman" panose="02020603050405020304"/>
              </a:rPr>
              <a:t>19</a:t>
            </a:r>
            <a:endParaRPr sz="850" b="1">
              <a:solidFill>
                <a:srgbClr val="707882"/>
              </a:solidFill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219456"/>
            <a:ext cx="4572000" cy="201168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950" b="1">
                <a:solidFill>
                  <a:srgbClr val="B73236"/>
                </a:solidFill>
                <a:latin typeface="Times New Roman" panose="02020603050405020304"/>
              </a:rPr>
              <a:t>01 · THESIS</a:t>
            </a:r>
            <a:endParaRPr sz="950" b="1">
              <a:solidFill>
                <a:srgbClr val="B73236"/>
              </a:solidFill>
              <a:latin typeface="Times New Roman" panose="0202060305040502030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66928" y="512064"/>
            <a:ext cx="11018520" cy="53035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2700" b="1">
                <a:solidFill>
                  <a:srgbClr val="142741"/>
                </a:solidFill>
                <a:latin typeface="Times New Roman" panose="02020603050405020304"/>
              </a:rPr>
              <a:t>Core thesis</a:t>
            </a:r>
            <a:endParaRPr sz="2700" b="1">
              <a:solidFill>
                <a:srgbClr val="142741"/>
              </a:solidFill>
              <a:latin typeface="Times New Roman" panose="02020603050405020304"/>
            </a:endParaRPr>
          </a:p>
        </p:txBody>
      </p:sp>
      <p:cxnSp>
        <p:nvCxnSpPr>
          <p:cNvPr id="4" name="Connector 3"/>
          <p:cNvCxnSpPr/>
          <p:nvPr/>
        </p:nvCxnSpPr>
        <p:spPr>
          <a:xfrm>
            <a:off x="566928" y="1170432"/>
            <a:ext cx="11045952" cy="0"/>
          </a:xfrm>
          <a:prstGeom prst="line">
            <a:avLst/>
          </a:prstGeom>
          <a:ln w="12700">
            <a:solidFill>
              <a:srgbClr val="DDE2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40995" y="1554480"/>
            <a:ext cx="11224895" cy="4699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2700" b="1">
                <a:solidFill>
                  <a:srgbClr val="142741"/>
                </a:solidFill>
                <a:latin typeface="Times New Roman" panose="02020603050405020304"/>
              </a:rPr>
              <a:t>AI may assist arbitration, but it must not become the hidden decision-maker.</a:t>
            </a:r>
            <a:endParaRPr sz="2700" b="1">
              <a:solidFill>
                <a:srgbClr val="142741"/>
              </a:solidFill>
              <a:latin typeface="Times New Roman" panose="02020603050405020304"/>
            </a:endParaRPr>
          </a:p>
        </p:txBody>
      </p:sp>
      <p:sp>
        <p:nvSpPr>
          <p:cNvPr id="6" name="Rounded Rectangle 5"/>
          <p:cNvSpPr/>
          <p:nvPr>
            <p:custDataLst>
              <p:tags r:id="rId1"/>
            </p:custDataLst>
          </p:nvPr>
        </p:nvSpPr>
        <p:spPr>
          <a:xfrm>
            <a:off x="822960" y="2606040"/>
            <a:ext cx="3246120" cy="1600200"/>
          </a:xfrm>
          <a:prstGeom prst="roundRect">
            <a:avLst/>
          </a:prstGeom>
          <a:solidFill>
            <a:srgbClr val="F7F8FA"/>
          </a:solidFill>
          <a:ln w="10160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>
            <p:custDataLst>
              <p:tags r:id="rId2"/>
            </p:custDataLst>
          </p:nvPr>
        </p:nvSpPr>
        <p:spPr>
          <a:xfrm>
            <a:off x="822960" y="2606040"/>
            <a:ext cx="73152" cy="1600200"/>
          </a:xfrm>
          <a:prstGeom prst="rect">
            <a:avLst/>
          </a:prstGeom>
          <a:solidFill>
            <a:srgbClr val="30659E"/>
          </a:solidFill>
          <a:ln w="10160">
            <a:solidFill>
              <a:srgbClr val="30659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>
            <p:custDataLst>
              <p:tags r:id="rId3"/>
            </p:custDataLst>
          </p:nvPr>
        </p:nvSpPr>
        <p:spPr>
          <a:xfrm>
            <a:off x="1051560" y="2770632"/>
            <a:ext cx="2834639" cy="25603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700" b="1">
                <a:solidFill>
                  <a:srgbClr val="30659E"/>
                </a:solidFill>
                <a:latin typeface="Times New Roman" panose="02020603050405020304"/>
              </a:rPr>
              <a:t>EFFICIENCY</a:t>
            </a:r>
            <a:endParaRPr sz="1700" b="1">
              <a:solidFill>
                <a:srgbClr val="30659E"/>
              </a:solidFill>
              <a:latin typeface="Times New Roman" panose="02020603050405020304"/>
            </a:endParaRPr>
          </a:p>
        </p:txBody>
      </p:sp>
      <p:sp>
        <p:nvSpPr>
          <p:cNvPr id="9" name="TextBox 8"/>
          <p:cNvSpPr txBox="1"/>
          <p:nvPr>
            <p:custDataLst>
              <p:tags r:id="rId4"/>
            </p:custDataLst>
          </p:nvPr>
        </p:nvSpPr>
        <p:spPr>
          <a:xfrm>
            <a:off x="1051560" y="3172968"/>
            <a:ext cx="2807208" cy="9779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00" b="0">
                <a:solidFill>
                  <a:srgbClr val="343C46"/>
                </a:solidFill>
                <a:latin typeface="Times New Roman" panose="02020603050405020304"/>
              </a:rPr>
              <a:t>Research </a:t>
            </a:r>
            <a:endParaRPr sz="1500" b="0">
              <a:solidFill>
                <a:srgbClr val="343C46"/>
              </a:solidFill>
              <a:latin typeface="Times New Roman" panose="02020603050405020304"/>
            </a:endParaRPr>
          </a:p>
          <a:p>
            <a:pPr algn="l"/>
            <a:r>
              <a:rPr lang="en-US" sz="1500" b="0">
                <a:solidFill>
                  <a:srgbClr val="343C46"/>
                </a:solidFill>
                <a:latin typeface="Times New Roman" panose="02020603050405020304"/>
              </a:rPr>
              <a:t>T</a:t>
            </a:r>
            <a:r>
              <a:rPr sz="1500" b="0">
                <a:solidFill>
                  <a:srgbClr val="343C46"/>
                </a:solidFill>
                <a:latin typeface="Times New Roman" panose="02020603050405020304"/>
              </a:rPr>
              <a:t>ranslation
Document review  </a:t>
            </a:r>
            <a:endParaRPr sz="1500" b="0">
              <a:solidFill>
                <a:srgbClr val="343C46"/>
              </a:solidFill>
              <a:latin typeface="Times New Roman" panose="02020603050405020304"/>
            </a:endParaRPr>
          </a:p>
          <a:p>
            <a:pPr algn="l"/>
            <a:r>
              <a:rPr lang="en-US" sz="1500" b="0">
                <a:solidFill>
                  <a:srgbClr val="343C46"/>
                </a:solidFill>
                <a:latin typeface="Times New Roman" panose="02020603050405020304"/>
              </a:rPr>
              <a:t>C</a:t>
            </a:r>
            <a:r>
              <a:rPr sz="1500" b="0">
                <a:solidFill>
                  <a:srgbClr val="343C46"/>
                </a:solidFill>
                <a:latin typeface="Times New Roman" panose="02020603050405020304"/>
              </a:rPr>
              <a:t>ase management</a:t>
            </a:r>
            <a:endParaRPr sz="1500" b="0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10" name="Rounded Rectangle 9"/>
          <p:cNvSpPr/>
          <p:nvPr>
            <p:custDataLst>
              <p:tags r:id="rId5"/>
            </p:custDataLst>
          </p:nvPr>
        </p:nvSpPr>
        <p:spPr>
          <a:xfrm>
            <a:off x="4590288" y="2606040"/>
            <a:ext cx="3246120" cy="1600200"/>
          </a:xfrm>
          <a:prstGeom prst="roundRect">
            <a:avLst/>
          </a:prstGeom>
          <a:solidFill>
            <a:srgbClr val="F7F8FA"/>
          </a:solidFill>
          <a:ln w="10160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>
            <p:custDataLst>
              <p:tags r:id="rId6"/>
            </p:custDataLst>
          </p:nvPr>
        </p:nvSpPr>
        <p:spPr>
          <a:xfrm>
            <a:off x="4590288" y="2606040"/>
            <a:ext cx="73152" cy="1600200"/>
          </a:xfrm>
          <a:prstGeom prst="rect">
            <a:avLst/>
          </a:prstGeom>
          <a:solidFill>
            <a:srgbClr val="B73236"/>
          </a:solidFill>
          <a:ln w="10160">
            <a:solidFill>
              <a:srgbClr val="B732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>
            <p:custDataLst>
              <p:tags r:id="rId7"/>
            </p:custDataLst>
          </p:nvPr>
        </p:nvSpPr>
        <p:spPr>
          <a:xfrm>
            <a:off x="4818888" y="2770632"/>
            <a:ext cx="2834639" cy="25603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700" b="1">
                <a:solidFill>
                  <a:srgbClr val="B73236"/>
                </a:solidFill>
                <a:latin typeface="Times New Roman" panose="02020603050405020304"/>
              </a:rPr>
              <a:t>INTEGRITY</a:t>
            </a:r>
            <a:endParaRPr sz="1700" b="1">
              <a:solidFill>
                <a:srgbClr val="B73236"/>
              </a:solidFill>
              <a:latin typeface="Times New Roman" panose="02020603050405020304"/>
            </a:endParaRPr>
          </a:p>
        </p:txBody>
      </p:sp>
      <p:sp>
        <p:nvSpPr>
          <p:cNvPr id="13" name="TextBox 12"/>
          <p:cNvSpPr txBox="1"/>
          <p:nvPr>
            <p:custDataLst>
              <p:tags r:id="rId8"/>
            </p:custDataLst>
          </p:nvPr>
        </p:nvSpPr>
        <p:spPr>
          <a:xfrm>
            <a:off x="4818888" y="3172968"/>
            <a:ext cx="2807208" cy="9779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00" b="0">
                <a:solidFill>
                  <a:srgbClr val="343C46"/>
                </a:solidFill>
                <a:latin typeface="Times New Roman" panose="02020603050405020304"/>
              </a:rPr>
              <a:t>Accuracy </a:t>
            </a:r>
            <a:endParaRPr sz="1500" b="0">
              <a:solidFill>
                <a:srgbClr val="343C46"/>
              </a:solidFill>
              <a:latin typeface="Times New Roman" panose="02020603050405020304"/>
            </a:endParaRPr>
          </a:p>
          <a:p>
            <a:pPr algn="l"/>
            <a:r>
              <a:rPr lang="en-US" sz="1500" b="0">
                <a:solidFill>
                  <a:srgbClr val="343C46"/>
                </a:solidFill>
                <a:latin typeface="Times New Roman" panose="02020603050405020304"/>
              </a:rPr>
              <a:t>A</a:t>
            </a:r>
            <a:r>
              <a:rPr sz="1500" b="0">
                <a:solidFill>
                  <a:srgbClr val="343C46"/>
                </a:solidFill>
                <a:latin typeface="Times New Roman" panose="02020603050405020304"/>
              </a:rPr>
              <a:t>uthenticity
Confidentiality</a:t>
            </a:r>
            <a:endParaRPr sz="1500" b="0">
              <a:solidFill>
                <a:srgbClr val="343C46"/>
              </a:solidFill>
              <a:latin typeface="Times New Roman" panose="02020603050405020304"/>
            </a:endParaRPr>
          </a:p>
          <a:p>
            <a:pPr algn="l"/>
            <a:r>
              <a:rPr lang="en-US" sz="1500" b="0">
                <a:solidFill>
                  <a:srgbClr val="343C46"/>
                </a:solidFill>
                <a:latin typeface="Times New Roman" panose="02020603050405020304"/>
              </a:rPr>
              <a:t>A</a:t>
            </a:r>
            <a:r>
              <a:rPr sz="1500" b="0">
                <a:solidFill>
                  <a:srgbClr val="343C46"/>
                </a:solidFill>
                <a:latin typeface="Times New Roman" panose="02020603050405020304"/>
              </a:rPr>
              <a:t>nti-manipulation</a:t>
            </a:r>
            <a:endParaRPr sz="1500" b="0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14" name="Rounded Rectangle 13"/>
          <p:cNvSpPr/>
          <p:nvPr>
            <p:custDataLst>
              <p:tags r:id="rId9"/>
            </p:custDataLst>
          </p:nvPr>
        </p:nvSpPr>
        <p:spPr>
          <a:xfrm>
            <a:off x="8357616" y="2606040"/>
            <a:ext cx="3246120" cy="1600200"/>
          </a:xfrm>
          <a:prstGeom prst="roundRect">
            <a:avLst/>
          </a:prstGeom>
          <a:solidFill>
            <a:srgbClr val="F7F8FA"/>
          </a:solidFill>
          <a:ln w="10160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>
            <p:custDataLst>
              <p:tags r:id="rId10"/>
            </p:custDataLst>
          </p:nvPr>
        </p:nvSpPr>
        <p:spPr>
          <a:xfrm>
            <a:off x="8357616" y="2606040"/>
            <a:ext cx="73152" cy="1600200"/>
          </a:xfrm>
          <a:prstGeom prst="rect">
            <a:avLst/>
          </a:prstGeom>
          <a:solidFill>
            <a:srgbClr val="2A7455"/>
          </a:solidFill>
          <a:ln w="10160">
            <a:solidFill>
              <a:srgbClr val="2A74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>
            <p:custDataLst>
              <p:tags r:id="rId11"/>
            </p:custDataLst>
          </p:nvPr>
        </p:nvSpPr>
        <p:spPr>
          <a:xfrm>
            <a:off x="8586216" y="2770632"/>
            <a:ext cx="2834639" cy="25603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700" b="1">
                <a:solidFill>
                  <a:srgbClr val="2A7455"/>
                </a:solidFill>
                <a:latin typeface="Times New Roman" panose="02020603050405020304"/>
              </a:rPr>
              <a:t>LEGITIMACY</a:t>
            </a:r>
            <a:endParaRPr sz="1700" b="1">
              <a:solidFill>
                <a:srgbClr val="2A7455"/>
              </a:solidFill>
              <a:latin typeface="Times New Roman" panose="02020603050405020304"/>
            </a:endParaRPr>
          </a:p>
        </p:txBody>
      </p:sp>
      <p:sp>
        <p:nvSpPr>
          <p:cNvPr id="17" name="TextBox 16"/>
          <p:cNvSpPr txBox="1"/>
          <p:nvPr>
            <p:custDataLst>
              <p:tags r:id="rId12"/>
            </p:custDataLst>
          </p:nvPr>
        </p:nvSpPr>
        <p:spPr>
          <a:xfrm>
            <a:off x="8586216" y="3172968"/>
            <a:ext cx="2807208" cy="9779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00" b="0">
                <a:solidFill>
                  <a:srgbClr val="343C46"/>
                </a:solidFill>
                <a:latin typeface="Times New Roman" panose="02020603050405020304"/>
              </a:rPr>
              <a:t>Human judgment </a:t>
            </a:r>
            <a:endParaRPr sz="1500" b="0">
              <a:solidFill>
                <a:srgbClr val="343C46"/>
              </a:solidFill>
              <a:latin typeface="Times New Roman" panose="02020603050405020304"/>
            </a:endParaRPr>
          </a:p>
          <a:p>
            <a:pPr algn="l"/>
            <a:r>
              <a:rPr lang="en-US" sz="1500" b="0">
                <a:solidFill>
                  <a:srgbClr val="343C46"/>
                </a:solidFill>
                <a:latin typeface="Times New Roman" panose="02020603050405020304"/>
              </a:rPr>
              <a:t>D</a:t>
            </a:r>
            <a:r>
              <a:rPr sz="1500" b="0">
                <a:solidFill>
                  <a:srgbClr val="343C46"/>
                </a:solidFill>
                <a:latin typeface="Times New Roman" panose="02020603050405020304"/>
              </a:rPr>
              <a:t>ue process
Transparency </a:t>
            </a:r>
            <a:endParaRPr sz="1500" b="0">
              <a:solidFill>
                <a:srgbClr val="343C46"/>
              </a:solidFill>
              <a:latin typeface="Times New Roman" panose="02020603050405020304"/>
            </a:endParaRPr>
          </a:p>
          <a:p>
            <a:pPr algn="l"/>
            <a:r>
              <a:rPr lang="en-US" sz="1500" b="0">
                <a:solidFill>
                  <a:srgbClr val="343C46"/>
                </a:solidFill>
                <a:latin typeface="Times New Roman" panose="02020603050405020304"/>
              </a:rPr>
              <a:t>E</a:t>
            </a:r>
            <a:r>
              <a:rPr sz="1500" b="0">
                <a:solidFill>
                  <a:srgbClr val="343C46"/>
                </a:solidFill>
                <a:latin typeface="Times New Roman" panose="02020603050405020304"/>
              </a:rPr>
              <a:t>nforceability</a:t>
            </a:r>
            <a:endParaRPr sz="1500" b="0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14400" y="5074920"/>
            <a:ext cx="10332720" cy="384048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900" b="1">
                <a:solidFill>
                  <a:srgbClr val="142741"/>
                </a:solidFill>
                <a:latin typeface="Times New Roman" panose="02020603050405020304"/>
              </a:rPr>
              <a:t>Ethics connects technological efficiency with arbitral legitimacy.</a:t>
            </a:r>
            <a:endParaRPr sz="1900" b="1">
              <a:solidFill>
                <a:srgbClr val="142741"/>
              </a:solidFill>
              <a:latin typeface="Times New Roman" panose="02020603050405020304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14400" y="5596128"/>
            <a:ext cx="10332720" cy="310896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600" b="1">
                <a:solidFill>
                  <a:srgbClr val="B73236"/>
                </a:solidFill>
                <a:latin typeface="Times New Roman" panose="02020603050405020304"/>
              </a:rPr>
              <a:t>The objective is responsible assistance—not automated adjudication.</a:t>
            </a:r>
            <a:endParaRPr sz="1600" b="1">
              <a:solidFill>
                <a:srgbClr val="B73236"/>
              </a:solidFill>
              <a:latin typeface="Times New Roman" panose="02020603050405020304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1292840" y="6437376"/>
            <a:ext cx="228600" cy="16459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r"/>
            <a:r>
              <a:rPr sz="850" b="1">
                <a:solidFill>
                  <a:srgbClr val="707882"/>
                </a:solidFill>
                <a:latin typeface="Times New Roman" panose="02020603050405020304"/>
              </a:rPr>
              <a:t>2</a:t>
            </a:r>
            <a:endParaRPr sz="850" b="1">
              <a:solidFill>
                <a:srgbClr val="707882"/>
              </a:solidFill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2741"/>
          </a:solidFill>
          <a:ln w="10160">
            <a:solidFill>
              <a:srgbClr val="14274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502920"/>
            <a:ext cx="2743200" cy="2286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200" b="1">
                <a:solidFill>
                  <a:srgbClr val="CA972D"/>
                </a:solidFill>
                <a:latin typeface="Times New Roman" panose="02020603050405020304"/>
              </a:rPr>
              <a:t>CONCLUSION</a:t>
            </a:r>
            <a:endParaRPr sz="1200" b="1">
              <a:solidFill>
                <a:srgbClr val="CA972D"/>
              </a:solidFill>
              <a:latin typeface="Times New Roman" panose="0202060305040502030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77240" y="1234440"/>
            <a:ext cx="10652760" cy="9601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3100" b="1">
                <a:solidFill>
                  <a:srgbClr val="FFFFFF"/>
                </a:solidFill>
                <a:latin typeface="Times New Roman" panose="02020603050405020304"/>
              </a:rPr>
              <a:t>The future of arbitration is not
human OR artificial intelligence.</a:t>
            </a:r>
            <a:endParaRPr sz="3100" b="1">
              <a:solidFill>
                <a:srgbClr val="FFFFFF"/>
              </a:solidFill>
              <a:latin typeface="Times New Roman" panose="0202060305040502030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77240" y="2697480"/>
            <a:ext cx="10652760" cy="5486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2700" b="1">
                <a:solidFill>
                  <a:srgbClr val="CA972D"/>
                </a:solidFill>
                <a:latin typeface="Times New Roman" panose="02020603050405020304"/>
              </a:rPr>
              <a:t>It is human judgment with accountable AI assistance.</a:t>
            </a:r>
            <a:endParaRPr sz="2700" b="1">
              <a:solidFill>
                <a:srgbClr val="CA972D"/>
              </a:solidFill>
              <a:latin typeface="Times New Roman" panose="02020603050405020304"/>
            </a:endParaRPr>
          </a:p>
        </p:txBody>
      </p:sp>
      <p:cxnSp>
        <p:nvCxnSpPr>
          <p:cNvPr id="6" name="Connector 5"/>
          <p:cNvCxnSpPr/>
          <p:nvPr/>
        </p:nvCxnSpPr>
        <p:spPr>
          <a:xfrm>
            <a:off x="2971800" y="3584448"/>
            <a:ext cx="6263640" cy="0"/>
          </a:xfrm>
          <a:prstGeom prst="line">
            <a:avLst/>
          </a:prstGeom>
          <a:ln w="19050">
            <a:solidFill>
              <a:srgbClr val="5C6D8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868680" y="4069080"/>
            <a:ext cx="10469880" cy="384048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Times New Roman" panose="02020603050405020304"/>
              </a:rPr>
              <a:t>Human control · Verification · Confidentiality · Fairness · Transparency</a:t>
            </a:r>
            <a:endParaRPr sz="1800" b="1">
              <a:solidFill>
                <a:srgbClr val="FFFFFF"/>
              </a:solidFill>
              <a:latin typeface="Times New Roman" panose="0202060305040502030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68680" y="5212080"/>
            <a:ext cx="10469880" cy="384048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2400" b="1">
                <a:solidFill>
                  <a:srgbClr val="FFFFFF"/>
                </a:solidFill>
                <a:latin typeface="Times New Roman" panose="02020603050405020304"/>
              </a:rPr>
              <a:t>Thank you</a:t>
            </a:r>
            <a:endParaRPr sz="2400" b="1">
              <a:solidFill>
                <a:srgbClr val="FFFFFF"/>
              </a:solidFill>
              <a:latin typeface="Times New Roman" panose="02020603050405020304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68680" y="5870448"/>
            <a:ext cx="10469880" cy="23876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200" b="0">
                <a:solidFill>
                  <a:srgbClr val="C6D0DC"/>
                </a:solidFill>
                <a:latin typeface="Times New Roman" panose="02020603050405020304"/>
              </a:rPr>
              <a:t>Yan Cui  |  Gansu University of Political Science and Law</a:t>
            </a:r>
            <a:r>
              <a:rPr lang="en-US" sz="1200" b="0">
                <a:solidFill>
                  <a:srgbClr val="C6D0DC"/>
                </a:solidFill>
                <a:latin typeface="Times New Roman" panose="02020603050405020304"/>
              </a:rPr>
              <a:t>   email: yancui@sdu.edu.cn</a:t>
            </a:r>
            <a:endParaRPr lang="zh-CN" altLang="en-US" sz="1200" b="0">
              <a:solidFill>
                <a:srgbClr val="C6D0DC"/>
              </a:solidFill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219456"/>
            <a:ext cx="4572000" cy="201168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950" b="1">
                <a:solidFill>
                  <a:srgbClr val="B73236"/>
                </a:solidFill>
                <a:latin typeface="Times New Roman" panose="02020603050405020304"/>
              </a:rPr>
              <a:t>02 · CHINA</a:t>
            </a:r>
            <a:endParaRPr sz="950" b="1">
              <a:solidFill>
                <a:srgbClr val="B73236"/>
              </a:solidFill>
              <a:latin typeface="Times New Roman" panose="0202060305040502030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66928" y="512064"/>
            <a:ext cx="11018520" cy="53035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2700" b="1">
                <a:solidFill>
                  <a:srgbClr val="142741"/>
                </a:solidFill>
                <a:latin typeface="Times New Roman" panose="02020603050405020304"/>
              </a:rPr>
              <a:t>China’s AI governance architecture</a:t>
            </a:r>
            <a:endParaRPr sz="2700" b="1">
              <a:solidFill>
                <a:srgbClr val="142741"/>
              </a:solidFill>
              <a:latin typeface="Times New Roman" panose="02020603050405020304"/>
            </a:endParaRPr>
          </a:p>
        </p:txBody>
      </p:sp>
      <p:cxnSp>
        <p:nvCxnSpPr>
          <p:cNvPr id="4" name="Connector 3"/>
          <p:cNvCxnSpPr/>
          <p:nvPr/>
        </p:nvCxnSpPr>
        <p:spPr>
          <a:xfrm>
            <a:off x="566928" y="1170432"/>
            <a:ext cx="11045952" cy="0"/>
          </a:xfrm>
          <a:prstGeom prst="line">
            <a:avLst/>
          </a:prstGeom>
          <a:ln w="12700">
            <a:solidFill>
              <a:srgbClr val="DDE2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/>
        </p:nvSpPr>
        <p:spPr>
          <a:xfrm>
            <a:off x="822960" y="1444752"/>
            <a:ext cx="10561320" cy="566928"/>
          </a:xfrm>
          <a:prstGeom prst="roundRect">
            <a:avLst/>
          </a:prstGeom>
          <a:solidFill>
            <a:srgbClr val="F7F8FA"/>
          </a:solidFill>
          <a:ln w="10160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822960" y="1444752"/>
            <a:ext cx="73152" cy="566928"/>
          </a:xfrm>
          <a:prstGeom prst="rect">
            <a:avLst/>
          </a:prstGeom>
          <a:solidFill>
            <a:srgbClr val="142741"/>
          </a:solidFill>
          <a:ln w="10160">
            <a:solidFill>
              <a:srgbClr val="14274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78992" y="1572768"/>
            <a:ext cx="2468880" cy="2286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50" b="1">
                <a:solidFill>
                  <a:srgbClr val="142741"/>
                </a:solidFill>
                <a:latin typeface="Times New Roman" panose="02020603050405020304"/>
              </a:rPr>
              <a:t>BASIC LAWS</a:t>
            </a:r>
            <a:endParaRPr sz="1550" b="1">
              <a:solidFill>
                <a:srgbClr val="142741"/>
              </a:solidFill>
              <a:latin typeface="Times New Roman" panose="0202060305040502030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57600" y="1563624"/>
            <a:ext cx="7132320" cy="25603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20" b="0">
                <a:solidFill>
                  <a:srgbClr val="343C46"/>
                </a:solidFill>
                <a:latin typeface="Times New Roman" panose="02020603050405020304"/>
              </a:rPr>
              <a:t>Cybersecurity Law · Data Security Law · Personal Information Protection Law</a:t>
            </a:r>
            <a:endParaRPr sz="1420" b="0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822960" y="2157984"/>
            <a:ext cx="10561320" cy="566928"/>
          </a:xfrm>
          <a:prstGeom prst="roundRect">
            <a:avLst/>
          </a:prstGeom>
          <a:solidFill>
            <a:srgbClr val="F7F8FA"/>
          </a:solidFill>
          <a:ln w="10160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822960" y="2157984"/>
            <a:ext cx="73152" cy="566928"/>
          </a:xfrm>
          <a:prstGeom prst="rect">
            <a:avLst/>
          </a:prstGeom>
          <a:solidFill>
            <a:srgbClr val="30659E"/>
          </a:solidFill>
          <a:ln w="10160">
            <a:solidFill>
              <a:srgbClr val="30659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78992" y="2286000"/>
            <a:ext cx="2468880" cy="2286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50" b="1">
                <a:solidFill>
                  <a:srgbClr val="30659E"/>
                </a:solidFill>
                <a:latin typeface="Times New Roman" panose="02020603050405020304"/>
              </a:rPr>
              <a:t>NETWORK DATA</a:t>
            </a:r>
            <a:endParaRPr sz="1550" b="1">
              <a:solidFill>
                <a:srgbClr val="30659E"/>
              </a:solidFill>
              <a:latin typeface="Times New Roman" panose="02020603050405020304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57600" y="2276856"/>
            <a:ext cx="7132320" cy="25603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20" b="0">
                <a:solidFill>
                  <a:srgbClr val="343C46"/>
                </a:solidFill>
                <a:latin typeface="Times New Roman" panose="02020603050405020304"/>
              </a:rPr>
              <a:t>Regulations on Network Data Security Management · effective 1 Jan 2025</a:t>
            </a:r>
            <a:endParaRPr sz="1420" b="0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822960" y="2871216"/>
            <a:ext cx="10561320" cy="566928"/>
          </a:xfrm>
          <a:prstGeom prst="roundRect">
            <a:avLst/>
          </a:prstGeom>
          <a:solidFill>
            <a:srgbClr val="F7F8FA"/>
          </a:solidFill>
          <a:ln w="10160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22960" y="2871216"/>
            <a:ext cx="73152" cy="566928"/>
          </a:xfrm>
          <a:prstGeom prst="rect">
            <a:avLst/>
          </a:prstGeom>
          <a:solidFill>
            <a:srgbClr val="2A7455"/>
          </a:solidFill>
          <a:ln w="10160">
            <a:solidFill>
              <a:srgbClr val="2A74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78992" y="2999232"/>
            <a:ext cx="2468880" cy="2286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50" b="1">
                <a:solidFill>
                  <a:srgbClr val="2A7455"/>
                </a:solidFill>
                <a:latin typeface="Times New Roman" panose="02020603050405020304"/>
              </a:rPr>
              <a:t>ALGORITHMS &amp; SYNTHESIS</a:t>
            </a:r>
            <a:endParaRPr sz="1550" b="1">
              <a:solidFill>
                <a:srgbClr val="2A7455"/>
              </a:solidFill>
              <a:latin typeface="Times New Roman" panose="02020603050405020304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657600" y="2990088"/>
            <a:ext cx="7132320" cy="25603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20" b="0">
                <a:solidFill>
                  <a:srgbClr val="343C46"/>
                </a:solidFill>
                <a:latin typeface="Times New Roman" panose="02020603050405020304"/>
              </a:rPr>
              <a:t>Algorithm Recommendation Provisions · Deep Synthesis Provisions</a:t>
            </a:r>
            <a:endParaRPr sz="1420" b="0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822960" y="3584448"/>
            <a:ext cx="10561320" cy="566928"/>
          </a:xfrm>
          <a:prstGeom prst="roundRect">
            <a:avLst/>
          </a:prstGeom>
          <a:solidFill>
            <a:srgbClr val="F7F8FA"/>
          </a:solidFill>
          <a:ln w="10160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822960" y="3584448"/>
            <a:ext cx="73152" cy="566928"/>
          </a:xfrm>
          <a:prstGeom prst="rect">
            <a:avLst/>
          </a:prstGeom>
          <a:solidFill>
            <a:srgbClr val="B73236"/>
          </a:solidFill>
          <a:ln w="10160">
            <a:solidFill>
              <a:srgbClr val="B732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78992" y="3712463"/>
            <a:ext cx="2468880" cy="2286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50" b="1">
                <a:solidFill>
                  <a:srgbClr val="B73236"/>
                </a:solidFill>
                <a:latin typeface="Times New Roman" panose="02020603050405020304"/>
              </a:rPr>
              <a:t>GENERATIVE AI</a:t>
            </a:r>
            <a:endParaRPr sz="1550" b="1">
              <a:solidFill>
                <a:srgbClr val="B73236"/>
              </a:solidFill>
              <a:latin typeface="Times New Roman" panose="02020603050405020304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657600" y="3703320"/>
            <a:ext cx="7132320" cy="25603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20" b="0">
                <a:solidFill>
                  <a:srgbClr val="343C46"/>
                </a:solidFill>
                <a:latin typeface="Times New Roman" panose="02020603050405020304"/>
              </a:rPr>
              <a:t>Interim Measures for Generative AI Services</a:t>
            </a:r>
            <a:endParaRPr sz="1420" b="0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822960" y="4297680"/>
            <a:ext cx="10561320" cy="566928"/>
          </a:xfrm>
          <a:prstGeom prst="roundRect">
            <a:avLst/>
          </a:prstGeom>
          <a:solidFill>
            <a:srgbClr val="F7F8FA"/>
          </a:solidFill>
          <a:ln w="10160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822960" y="4297680"/>
            <a:ext cx="73152" cy="566928"/>
          </a:xfrm>
          <a:prstGeom prst="rect">
            <a:avLst/>
          </a:prstGeom>
          <a:solidFill>
            <a:srgbClr val="CA972D"/>
          </a:solidFill>
          <a:ln w="10160">
            <a:solidFill>
              <a:srgbClr val="CA97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1078992" y="4425696"/>
            <a:ext cx="2468880" cy="2286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50" b="1">
                <a:solidFill>
                  <a:srgbClr val="CA972D"/>
                </a:solidFill>
                <a:latin typeface="Times New Roman" panose="02020603050405020304"/>
              </a:rPr>
              <a:t>AIGC TRACEABILITY</a:t>
            </a:r>
            <a:endParaRPr sz="1550" b="1">
              <a:solidFill>
                <a:srgbClr val="CA972D"/>
              </a:solidFill>
              <a:latin typeface="Times New Roman" panose="02020603050405020304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657600" y="4416552"/>
            <a:ext cx="7132320" cy="25603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20" b="0">
                <a:solidFill>
                  <a:srgbClr val="343C46"/>
                </a:solidFill>
                <a:latin typeface="Times New Roman" panose="02020603050405020304"/>
              </a:rPr>
              <a:t>Labeling Measures + GB 45438-2025 · effective 1 Sept 2025</a:t>
            </a:r>
            <a:endParaRPr sz="1420" b="0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68680" y="5166360"/>
            <a:ext cx="10424160" cy="384048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800" b="1">
                <a:solidFill>
                  <a:srgbClr val="142741"/>
                </a:solidFill>
                <a:latin typeface="Times New Roman" panose="02020603050405020304"/>
              </a:rPr>
              <a:t>China uses layered governance: basic laws → administrative regulation → sectoral rules → technical standards.</a:t>
            </a:r>
            <a:endParaRPr sz="1800" b="1">
              <a:solidFill>
                <a:srgbClr val="142741"/>
              </a:solidFill>
              <a:latin typeface="Times New Roman" panose="02020603050405020304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68680" y="5650992"/>
            <a:ext cx="10424160" cy="310896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600" b="1">
                <a:solidFill>
                  <a:srgbClr val="B73236"/>
                </a:solidFill>
                <a:latin typeface="Times New Roman" panose="02020603050405020304"/>
              </a:rPr>
              <a:t>For arbitration: data security · lawful processing · provenance · accountability.</a:t>
            </a:r>
            <a:endParaRPr sz="1600" b="1">
              <a:solidFill>
                <a:srgbClr val="B73236"/>
              </a:solidFill>
              <a:latin typeface="Times New Roman" panose="02020603050405020304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1292840" y="6437376"/>
            <a:ext cx="228600" cy="16459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r"/>
            <a:r>
              <a:rPr sz="850" b="1">
                <a:solidFill>
                  <a:srgbClr val="707882"/>
                </a:solidFill>
                <a:latin typeface="Times New Roman" panose="02020603050405020304"/>
              </a:rPr>
              <a:t>3</a:t>
            </a:r>
            <a:endParaRPr sz="850" b="1">
              <a:solidFill>
                <a:srgbClr val="707882"/>
              </a:solidFill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219456"/>
            <a:ext cx="4572000" cy="201168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950" b="1">
                <a:solidFill>
                  <a:srgbClr val="B73236"/>
                </a:solidFill>
                <a:latin typeface="Times New Roman" panose="02020603050405020304"/>
              </a:rPr>
              <a:t>03 · CHINA LAW</a:t>
            </a:r>
            <a:endParaRPr sz="950" b="1">
              <a:solidFill>
                <a:srgbClr val="B73236"/>
              </a:solidFill>
              <a:latin typeface="Times New Roman" panose="0202060305040502030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66928" y="512064"/>
            <a:ext cx="11018520" cy="53035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2700" b="1">
                <a:solidFill>
                  <a:srgbClr val="142741"/>
                </a:solidFill>
                <a:latin typeface="Times New Roman" panose="02020603050405020304"/>
              </a:rPr>
              <a:t>Cybersecurity Law: confidentiality and information security</a:t>
            </a:r>
            <a:endParaRPr sz="2700" b="1">
              <a:solidFill>
                <a:srgbClr val="142741"/>
              </a:solidFill>
              <a:latin typeface="Times New Roman" panose="02020603050405020304"/>
            </a:endParaRPr>
          </a:p>
        </p:txBody>
      </p:sp>
      <p:cxnSp>
        <p:nvCxnSpPr>
          <p:cNvPr id="4" name="Connector 3"/>
          <p:cNvCxnSpPr/>
          <p:nvPr/>
        </p:nvCxnSpPr>
        <p:spPr>
          <a:xfrm>
            <a:off x="566928" y="1170432"/>
            <a:ext cx="11045952" cy="0"/>
          </a:xfrm>
          <a:prstGeom prst="line">
            <a:avLst/>
          </a:prstGeom>
          <a:ln w="12700">
            <a:solidFill>
              <a:srgbClr val="DDE2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/>
        </p:nvSpPr>
        <p:spPr>
          <a:xfrm>
            <a:off x="777240" y="1508760"/>
            <a:ext cx="5074920" cy="4160520"/>
          </a:xfrm>
          <a:prstGeom prst="roundRect">
            <a:avLst/>
          </a:prstGeom>
          <a:solidFill>
            <a:srgbClr val="F7F8FA"/>
          </a:solidFill>
          <a:ln w="10160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77240" y="1508760"/>
            <a:ext cx="73152" cy="4160520"/>
          </a:xfrm>
          <a:prstGeom prst="rect">
            <a:avLst/>
          </a:prstGeom>
          <a:solidFill>
            <a:srgbClr val="B73236"/>
          </a:solidFill>
          <a:ln w="10160">
            <a:solidFill>
              <a:srgbClr val="B732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05840" y="1673351"/>
            <a:ext cx="4663440" cy="25603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800" b="1">
                <a:solidFill>
                  <a:srgbClr val="B73236"/>
                </a:solidFill>
                <a:latin typeface="Times New Roman" panose="02020603050405020304"/>
              </a:rPr>
              <a:t>LEGAL DUTIES</a:t>
            </a:r>
            <a:endParaRPr sz="1800" b="1">
              <a:solidFill>
                <a:srgbClr val="B73236"/>
              </a:solidFill>
              <a:latin typeface="Times New Roman" panose="0202060305040502030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05840" y="2075688"/>
            <a:ext cx="4636008" cy="3447287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00" b="0">
                <a:solidFill>
                  <a:srgbClr val="343C46"/>
                </a:solidFill>
                <a:latin typeface="Times New Roman" panose="02020603050405020304"/>
              </a:rPr>
              <a:t>• Protect collected information and establish protection systems
• Follow legality, propriety and necessity
• Prevent leakage, alteration, destruction or unauthorized provision
• Apply technical and organizational safeguards</a:t>
            </a:r>
            <a:endParaRPr sz="1500" b="0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263640" y="1508760"/>
            <a:ext cx="5074920" cy="4160520"/>
          </a:xfrm>
          <a:prstGeom prst="roundRect">
            <a:avLst/>
          </a:prstGeom>
          <a:solidFill>
            <a:srgbClr val="142741"/>
          </a:solidFill>
          <a:ln w="10160">
            <a:solidFill>
              <a:srgbClr val="14274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263640" y="1508760"/>
            <a:ext cx="73152" cy="4160520"/>
          </a:xfrm>
          <a:prstGeom prst="rect">
            <a:avLst/>
          </a:prstGeom>
          <a:solidFill>
            <a:srgbClr val="CA972D"/>
          </a:solidFill>
          <a:ln w="10160">
            <a:solidFill>
              <a:srgbClr val="CA97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0" y="1673351"/>
            <a:ext cx="4663440" cy="25603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800" b="1">
                <a:solidFill>
                  <a:srgbClr val="CA972D"/>
                </a:solidFill>
                <a:latin typeface="Times New Roman" panose="02020603050405020304"/>
              </a:rPr>
              <a:t>ARBITRATION IMPLICATION</a:t>
            </a:r>
            <a:endParaRPr sz="1800" b="1">
              <a:solidFill>
                <a:srgbClr val="CA972D"/>
              </a:solidFill>
              <a:latin typeface="Times New Roman" panose="02020603050405020304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92240" y="2075688"/>
            <a:ext cx="4636008" cy="3447287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800" b="0">
                <a:solidFill>
                  <a:srgbClr val="FFFFFF"/>
                </a:solidFill>
                <a:latin typeface="Times New Roman" panose="02020603050405020304"/>
              </a:rPr>
              <a:t>Do not upload confidential case files, personal information or trade secrets to unapproved AI platforms.
Tool convenience never overrides information-security duties.</a:t>
            </a:r>
            <a:endParaRPr sz="1800" b="0">
              <a:solidFill>
                <a:srgbClr val="FFFFFF"/>
              </a:solidFill>
              <a:latin typeface="Times New Roman" panose="02020603050405020304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85216" y="6473952"/>
            <a:ext cx="10332720" cy="155448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750" b="0">
                <a:solidFill>
                  <a:srgbClr val="707882"/>
                </a:solidFill>
                <a:latin typeface="Times New Roman" panose="02020603050405020304"/>
              </a:rPr>
              <a:t>Cybersecurity Law: information-security and personal-information protection obligations.</a:t>
            </a:r>
            <a:endParaRPr sz="750" b="0">
              <a:solidFill>
                <a:srgbClr val="707882"/>
              </a:solidFill>
              <a:latin typeface="Times New Roman" panose="02020603050405020304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292840" y="6437376"/>
            <a:ext cx="228600" cy="16459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r"/>
            <a:r>
              <a:rPr sz="850" b="1">
                <a:solidFill>
                  <a:srgbClr val="707882"/>
                </a:solidFill>
                <a:latin typeface="Times New Roman" panose="02020603050405020304"/>
              </a:rPr>
              <a:t>4</a:t>
            </a:r>
            <a:endParaRPr sz="850" b="1">
              <a:solidFill>
                <a:srgbClr val="707882"/>
              </a:solidFill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219456"/>
            <a:ext cx="4572000" cy="201168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950" b="1">
                <a:solidFill>
                  <a:srgbClr val="B73236"/>
                </a:solidFill>
                <a:latin typeface="Times New Roman" panose="02020603050405020304"/>
              </a:rPr>
              <a:t>04 · CHINA LAW</a:t>
            </a:r>
            <a:endParaRPr sz="950" b="1">
              <a:solidFill>
                <a:srgbClr val="B73236"/>
              </a:solidFill>
              <a:latin typeface="Times New Roman" panose="0202060305040502030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66928" y="512064"/>
            <a:ext cx="11018520" cy="53035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2700" b="1">
                <a:solidFill>
                  <a:srgbClr val="142741"/>
                </a:solidFill>
                <a:latin typeface="Times New Roman" panose="02020603050405020304"/>
              </a:rPr>
              <a:t>Data Security Law: AI use is a data-processing activity</a:t>
            </a:r>
            <a:endParaRPr sz="2700" b="1">
              <a:solidFill>
                <a:srgbClr val="142741"/>
              </a:solidFill>
              <a:latin typeface="Times New Roman" panose="02020603050405020304"/>
            </a:endParaRPr>
          </a:p>
        </p:txBody>
      </p:sp>
      <p:cxnSp>
        <p:nvCxnSpPr>
          <p:cNvPr id="4" name="Connector 3"/>
          <p:cNvCxnSpPr/>
          <p:nvPr/>
        </p:nvCxnSpPr>
        <p:spPr>
          <a:xfrm>
            <a:off x="566928" y="1170432"/>
            <a:ext cx="11045952" cy="0"/>
          </a:xfrm>
          <a:prstGeom prst="line">
            <a:avLst/>
          </a:prstGeom>
          <a:ln w="12700">
            <a:solidFill>
              <a:srgbClr val="DDE2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822960" y="1417320"/>
            <a:ext cx="10561320" cy="4572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800" b="1">
                <a:solidFill>
                  <a:srgbClr val="142741"/>
                </a:solidFill>
                <a:latin typeface="Times New Roman" panose="02020603050405020304"/>
              </a:rPr>
              <a:t>Data processing covers collection, storage, use, processing, transmission, provision and disclosure.</a:t>
            </a:r>
            <a:endParaRPr sz="1800" b="1">
              <a:solidFill>
                <a:srgbClr val="142741"/>
              </a:solidFill>
              <a:latin typeface="Times New Roman" panose="02020603050405020304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77240" y="2194560"/>
            <a:ext cx="5074920" cy="1097280"/>
          </a:xfrm>
          <a:prstGeom prst="roundRect">
            <a:avLst/>
          </a:prstGeom>
          <a:solidFill>
            <a:srgbClr val="F7F8FA"/>
          </a:solidFill>
          <a:ln w="10160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777240" y="2194560"/>
            <a:ext cx="73152" cy="1097280"/>
          </a:xfrm>
          <a:prstGeom prst="rect">
            <a:avLst/>
          </a:prstGeom>
          <a:solidFill>
            <a:srgbClr val="B73236"/>
          </a:solidFill>
          <a:ln w="10160">
            <a:solidFill>
              <a:srgbClr val="B732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05840" y="2359152"/>
            <a:ext cx="4663440" cy="25603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600" b="1">
                <a:solidFill>
                  <a:srgbClr val="B73236"/>
                </a:solidFill>
                <a:latin typeface="Times New Roman" panose="02020603050405020304"/>
              </a:rPr>
              <a:t>ETHICS</a:t>
            </a:r>
            <a:endParaRPr sz="1600" b="1">
              <a:solidFill>
                <a:srgbClr val="B73236"/>
              </a:solidFill>
              <a:latin typeface="Times New Roman" panose="02020603050405020304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05840" y="2761488"/>
            <a:ext cx="4636008" cy="384047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00" b="0">
                <a:solidFill>
                  <a:srgbClr val="343C46"/>
                </a:solidFill>
                <a:latin typeface="Times New Roman" panose="02020603050405020304"/>
              </a:rPr>
              <a:t>Respect social morality, ethics, commercial and professional ethics.</a:t>
            </a:r>
            <a:endParaRPr sz="1400" b="0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263640" y="2194560"/>
            <a:ext cx="5074920" cy="1097280"/>
          </a:xfrm>
          <a:prstGeom prst="roundRect">
            <a:avLst/>
          </a:prstGeom>
          <a:solidFill>
            <a:srgbClr val="F7F8FA"/>
          </a:solidFill>
          <a:ln w="10160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263640" y="2194560"/>
            <a:ext cx="73152" cy="1097280"/>
          </a:xfrm>
          <a:prstGeom prst="rect">
            <a:avLst/>
          </a:prstGeom>
          <a:solidFill>
            <a:srgbClr val="2A7455"/>
          </a:solidFill>
          <a:ln w="10160">
            <a:solidFill>
              <a:srgbClr val="2A74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92240" y="2359152"/>
            <a:ext cx="4663440" cy="25603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600" b="1">
                <a:solidFill>
                  <a:srgbClr val="2A7455"/>
                </a:solidFill>
                <a:latin typeface="Times New Roman" panose="02020603050405020304"/>
              </a:rPr>
              <a:t>RISK MANAGEMENT</a:t>
            </a:r>
            <a:endParaRPr sz="1600" b="1">
              <a:solidFill>
                <a:srgbClr val="2A7455"/>
              </a:solidFill>
              <a:latin typeface="Times New Roman" panose="02020603050405020304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492240" y="2761488"/>
            <a:ext cx="4636008" cy="384047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00" b="0">
                <a:solidFill>
                  <a:srgbClr val="343C46"/>
                </a:solidFill>
                <a:latin typeface="Times New Roman" panose="02020603050405020304"/>
              </a:rPr>
              <a:t>Identify risks, remedy vulnerabilities and respond to incidents.</a:t>
            </a:r>
            <a:endParaRPr sz="1400" b="0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777240" y="3611880"/>
            <a:ext cx="5074920" cy="1097280"/>
          </a:xfrm>
          <a:prstGeom prst="roundRect">
            <a:avLst/>
          </a:prstGeom>
          <a:solidFill>
            <a:srgbClr val="F7F8FA"/>
          </a:solidFill>
          <a:ln w="10160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777240" y="3611880"/>
            <a:ext cx="73152" cy="1097280"/>
          </a:xfrm>
          <a:prstGeom prst="rect">
            <a:avLst/>
          </a:prstGeom>
          <a:solidFill>
            <a:srgbClr val="30659E"/>
          </a:solidFill>
          <a:ln w="10160">
            <a:solidFill>
              <a:srgbClr val="30659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005840" y="3776472"/>
            <a:ext cx="4663440" cy="25603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600" b="1">
                <a:solidFill>
                  <a:srgbClr val="30659E"/>
                </a:solidFill>
                <a:latin typeface="Times New Roman" panose="02020603050405020304"/>
              </a:rPr>
              <a:t>CLASSIFICATION</a:t>
            </a:r>
            <a:endParaRPr sz="1600" b="1">
              <a:solidFill>
                <a:srgbClr val="30659E"/>
              </a:solidFill>
              <a:latin typeface="Times New Roman" panose="02020603050405020304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05840" y="4178808"/>
            <a:ext cx="4636008" cy="384047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00" b="0">
                <a:solidFill>
                  <a:srgbClr val="343C46"/>
                </a:solidFill>
                <a:latin typeface="Times New Roman" panose="02020603050405020304"/>
              </a:rPr>
              <a:t>Apply classified and graded protection according to importance and harm.</a:t>
            </a:r>
            <a:endParaRPr sz="1400" b="0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263640" y="3611880"/>
            <a:ext cx="5074920" cy="1097280"/>
          </a:xfrm>
          <a:prstGeom prst="roundRect">
            <a:avLst/>
          </a:prstGeom>
          <a:solidFill>
            <a:srgbClr val="F7F8FA"/>
          </a:solidFill>
          <a:ln w="10160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263640" y="3611880"/>
            <a:ext cx="73152" cy="1097280"/>
          </a:xfrm>
          <a:prstGeom prst="rect">
            <a:avLst/>
          </a:prstGeom>
          <a:solidFill>
            <a:srgbClr val="CA972D"/>
          </a:solidFill>
          <a:ln w="10160">
            <a:solidFill>
              <a:srgbClr val="CA97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92240" y="3776472"/>
            <a:ext cx="4663440" cy="25603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600" b="1">
                <a:solidFill>
                  <a:srgbClr val="CA972D"/>
                </a:solidFill>
                <a:latin typeface="Times New Roman" panose="02020603050405020304"/>
              </a:rPr>
              <a:t>CROSS-BORDER</a:t>
            </a:r>
            <a:endParaRPr sz="1600" b="1">
              <a:solidFill>
                <a:srgbClr val="CA972D"/>
              </a:solidFill>
              <a:latin typeface="Times New Roman" panose="02020603050405020304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492240" y="4178808"/>
            <a:ext cx="4636008" cy="384047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00" b="0">
                <a:solidFill>
                  <a:srgbClr val="343C46"/>
                </a:solidFill>
                <a:latin typeface="Times New Roman" panose="02020603050405020304"/>
              </a:rPr>
              <a:t>International arbitration may trigger overseas data-transfer concerns.</a:t>
            </a:r>
            <a:endParaRPr sz="1400" b="0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68680" y="5303520"/>
            <a:ext cx="10424160" cy="4572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800" b="1">
                <a:solidFill>
                  <a:srgbClr val="142741"/>
                </a:solidFill>
                <a:latin typeface="Times New Roman" panose="02020603050405020304"/>
              </a:rPr>
              <a:t>Practical method: map the full data lifecycle—input → processing → storage → access → transfer → deletion.</a:t>
            </a:r>
            <a:endParaRPr sz="1800" b="1">
              <a:solidFill>
                <a:srgbClr val="142741"/>
              </a:solidFill>
              <a:latin typeface="Times New Roman" panose="02020603050405020304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85216" y="6473952"/>
            <a:ext cx="10332720" cy="155448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750" b="0">
                <a:solidFill>
                  <a:srgbClr val="707882"/>
                </a:solidFill>
                <a:latin typeface="Times New Roman" panose="02020603050405020304"/>
              </a:rPr>
              <a:t>Data Security Law: ethics, risk management and classified protection.</a:t>
            </a:r>
            <a:endParaRPr sz="750" b="0">
              <a:solidFill>
                <a:srgbClr val="707882"/>
              </a:solidFill>
              <a:latin typeface="Times New Roman" panose="02020603050405020304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1292840" y="6437376"/>
            <a:ext cx="228600" cy="16459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r"/>
            <a:r>
              <a:rPr sz="850" b="1">
                <a:solidFill>
                  <a:srgbClr val="707882"/>
                </a:solidFill>
                <a:latin typeface="Times New Roman" panose="02020603050405020304"/>
              </a:rPr>
              <a:t>5</a:t>
            </a:r>
            <a:endParaRPr sz="850" b="1">
              <a:solidFill>
                <a:srgbClr val="707882"/>
              </a:solidFill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219456"/>
            <a:ext cx="4572000" cy="201168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950" b="1">
                <a:solidFill>
                  <a:srgbClr val="B73236"/>
                </a:solidFill>
                <a:latin typeface="Times New Roman" panose="02020603050405020304"/>
              </a:rPr>
              <a:t>05 · CHINA LAW</a:t>
            </a:r>
            <a:endParaRPr sz="950" b="1">
              <a:solidFill>
                <a:srgbClr val="B73236"/>
              </a:solidFill>
              <a:latin typeface="Times New Roman" panose="0202060305040502030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66928" y="512064"/>
            <a:ext cx="11018520" cy="53035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2700" b="1">
                <a:solidFill>
                  <a:srgbClr val="142741"/>
                </a:solidFill>
                <a:latin typeface="Times New Roman" panose="02020603050405020304"/>
              </a:rPr>
              <a:t>Personal Information Protection Law: lawful and minimal AI processing</a:t>
            </a:r>
            <a:endParaRPr sz="2700" b="1">
              <a:solidFill>
                <a:srgbClr val="142741"/>
              </a:solidFill>
              <a:latin typeface="Times New Roman" panose="02020603050405020304"/>
            </a:endParaRPr>
          </a:p>
        </p:txBody>
      </p:sp>
      <p:cxnSp>
        <p:nvCxnSpPr>
          <p:cNvPr id="4" name="Connector 3"/>
          <p:cNvCxnSpPr/>
          <p:nvPr/>
        </p:nvCxnSpPr>
        <p:spPr>
          <a:xfrm>
            <a:off x="566928" y="1170432"/>
            <a:ext cx="11045952" cy="0"/>
          </a:xfrm>
          <a:prstGeom prst="line">
            <a:avLst/>
          </a:prstGeom>
          <a:ln w="12700">
            <a:solidFill>
              <a:srgbClr val="DDE2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>
            <p:custDataLst>
              <p:tags r:id="rId1"/>
            </p:custDataLst>
          </p:nvPr>
        </p:nvSpPr>
        <p:spPr>
          <a:xfrm>
            <a:off x="822960" y="1417320"/>
            <a:ext cx="10561320" cy="566928"/>
          </a:xfrm>
          <a:prstGeom prst="roundRect">
            <a:avLst/>
          </a:prstGeom>
          <a:solidFill>
            <a:srgbClr val="F7F8FA"/>
          </a:solidFill>
          <a:ln w="10160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>
            <p:custDataLst>
              <p:tags r:id="rId2"/>
            </p:custDataLst>
          </p:nvPr>
        </p:nvSpPr>
        <p:spPr>
          <a:xfrm>
            <a:off x="822960" y="1417320"/>
            <a:ext cx="73152" cy="566928"/>
          </a:xfrm>
          <a:prstGeom prst="rect">
            <a:avLst/>
          </a:prstGeom>
          <a:solidFill>
            <a:srgbClr val="142741"/>
          </a:solidFill>
          <a:ln w="10160">
            <a:solidFill>
              <a:srgbClr val="14274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>
            <p:custDataLst>
              <p:tags r:id="rId3"/>
            </p:custDataLst>
          </p:nvPr>
        </p:nvSpPr>
        <p:spPr>
          <a:xfrm>
            <a:off x="1078992" y="1545336"/>
            <a:ext cx="2468880" cy="2286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50" b="1">
                <a:solidFill>
                  <a:srgbClr val="142741"/>
                </a:solidFill>
                <a:latin typeface="Times New Roman" panose="02020603050405020304"/>
              </a:rPr>
              <a:t>LAWFUL BASIS</a:t>
            </a:r>
            <a:endParaRPr sz="1550" b="1">
              <a:solidFill>
                <a:srgbClr val="142741"/>
              </a:solidFill>
              <a:latin typeface="Times New Roman" panose="02020603050405020304"/>
            </a:endParaRPr>
          </a:p>
        </p:txBody>
      </p:sp>
      <p:sp>
        <p:nvSpPr>
          <p:cNvPr id="8" name="TextBox 7"/>
          <p:cNvSpPr txBox="1"/>
          <p:nvPr>
            <p:custDataLst>
              <p:tags r:id="rId4"/>
            </p:custDataLst>
          </p:nvPr>
        </p:nvSpPr>
        <p:spPr>
          <a:xfrm>
            <a:off x="3657600" y="1536192"/>
            <a:ext cx="7132320" cy="25603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20" b="0">
                <a:solidFill>
                  <a:srgbClr val="343C46"/>
                </a:solidFill>
                <a:latin typeface="Times New Roman" panose="02020603050405020304"/>
              </a:rPr>
              <a:t>Identify a lawful basis before processing personal information.</a:t>
            </a:r>
            <a:endParaRPr sz="1420" b="0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9" name="Rounded Rectangle 8"/>
          <p:cNvSpPr/>
          <p:nvPr>
            <p:custDataLst>
              <p:tags r:id="rId5"/>
            </p:custDataLst>
          </p:nvPr>
        </p:nvSpPr>
        <p:spPr>
          <a:xfrm>
            <a:off x="822960" y="2084831"/>
            <a:ext cx="10561320" cy="566928"/>
          </a:xfrm>
          <a:prstGeom prst="roundRect">
            <a:avLst/>
          </a:prstGeom>
          <a:solidFill>
            <a:srgbClr val="F7F8FA"/>
          </a:solidFill>
          <a:ln w="10160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>
            <p:custDataLst>
              <p:tags r:id="rId6"/>
            </p:custDataLst>
          </p:nvPr>
        </p:nvSpPr>
        <p:spPr>
          <a:xfrm>
            <a:off x="822960" y="2084831"/>
            <a:ext cx="73152" cy="566928"/>
          </a:xfrm>
          <a:prstGeom prst="rect">
            <a:avLst/>
          </a:prstGeom>
          <a:solidFill>
            <a:srgbClr val="2A7455"/>
          </a:solidFill>
          <a:ln w="10160">
            <a:solidFill>
              <a:srgbClr val="2A74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>
            <p:custDataLst>
              <p:tags r:id="rId7"/>
            </p:custDataLst>
          </p:nvPr>
        </p:nvSpPr>
        <p:spPr>
          <a:xfrm>
            <a:off x="1078992" y="2212848"/>
            <a:ext cx="2468880" cy="2286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50" b="1">
                <a:solidFill>
                  <a:srgbClr val="2A7455"/>
                </a:solidFill>
                <a:latin typeface="Times New Roman" panose="02020603050405020304"/>
              </a:rPr>
              <a:t>MINIMUM NECESSARY</a:t>
            </a:r>
            <a:endParaRPr sz="1550" b="1">
              <a:solidFill>
                <a:srgbClr val="2A7455"/>
              </a:solidFill>
              <a:latin typeface="Times New Roman" panose="02020603050405020304"/>
            </a:endParaRPr>
          </a:p>
        </p:txBody>
      </p:sp>
      <p:sp>
        <p:nvSpPr>
          <p:cNvPr id="12" name="TextBox 11"/>
          <p:cNvSpPr txBox="1"/>
          <p:nvPr>
            <p:custDataLst>
              <p:tags r:id="rId8"/>
            </p:custDataLst>
          </p:nvPr>
        </p:nvSpPr>
        <p:spPr>
          <a:xfrm>
            <a:off x="3657600" y="2203703"/>
            <a:ext cx="7132320" cy="25603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20" b="0">
                <a:solidFill>
                  <a:srgbClr val="343C46"/>
                </a:solidFill>
                <a:latin typeface="Times New Roman" panose="02020603050405020304"/>
              </a:rPr>
              <a:t>Process only information necessary for the defined purpose.</a:t>
            </a:r>
            <a:endParaRPr sz="1420" b="0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13" name="Rounded Rectangle 12"/>
          <p:cNvSpPr/>
          <p:nvPr>
            <p:custDataLst>
              <p:tags r:id="rId9"/>
            </p:custDataLst>
          </p:nvPr>
        </p:nvSpPr>
        <p:spPr>
          <a:xfrm>
            <a:off x="822960" y="2752344"/>
            <a:ext cx="10561320" cy="566928"/>
          </a:xfrm>
          <a:prstGeom prst="roundRect">
            <a:avLst/>
          </a:prstGeom>
          <a:solidFill>
            <a:srgbClr val="F7F8FA"/>
          </a:solidFill>
          <a:ln w="10160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>
            <p:custDataLst>
              <p:tags r:id="rId10"/>
            </p:custDataLst>
          </p:nvPr>
        </p:nvSpPr>
        <p:spPr>
          <a:xfrm>
            <a:off x="822960" y="2752344"/>
            <a:ext cx="73152" cy="566928"/>
          </a:xfrm>
          <a:prstGeom prst="rect">
            <a:avLst/>
          </a:prstGeom>
          <a:solidFill>
            <a:srgbClr val="B73236"/>
          </a:solidFill>
          <a:ln w="10160">
            <a:solidFill>
              <a:srgbClr val="B732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>
            <p:custDataLst>
              <p:tags r:id="rId11"/>
            </p:custDataLst>
          </p:nvPr>
        </p:nvSpPr>
        <p:spPr>
          <a:xfrm>
            <a:off x="1078992" y="2880360"/>
            <a:ext cx="2468880" cy="22860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550" b="1">
                <a:solidFill>
                  <a:srgbClr val="B73236"/>
                </a:solidFill>
                <a:latin typeface="Times New Roman" panose="02020603050405020304"/>
              </a:rPr>
              <a:t>SENSITIVE PI</a:t>
            </a:r>
            <a:endParaRPr sz="1550" b="1">
              <a:solidFill>
                <a:srgbClr val="B73236"/>
              </a:solidFill>
              <a:latin typeface="Times New Roman" panose="02020603050405020304"/>
            </a:endParaRPr>
          </a:p>
        </p:txBody>
      </p:sp>
      <p:sp>
        <p:nvSpPr>
          <p:cNvPr id="16" name="TextBox 15"/>
          <p:cNvSpPr txBox="1"/>
          <p:nvPr>
            <p:custDataLst>
              <p:tags r:id="rId12"/>
            </p:custDataLst>
          </p:nvPr>
        </p:nvSpPr>
        <p:spPr>
          <a:xfrm>
            <a:off x="3657600" y="2871215"/>
            <a:ext cx="7132320" cy="25603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20" b="0">
                <a:solidFill>
                  <a:srgbClr val="343C46"/>
                </a:solidFill>
                <a:latin typeface="Times New Roman" panose="02020603050405020304"/>
              </a:rPr>
              <a:t>Apply heightened protection where sensitive personal information is involved.</a:t>
            </a:r>
            <a:endParaRPr sz="1420" b="0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17" name="Rounded Rectangle 16"/>
          <p:cNvSpPr/>
          <p:nvPr>
            <p:custDataLst>
              <p:tags r:id="rId13"/>
            </p:custDataLst>
          </p:nvPr>
        </p:nvSpPr>
        <p:spPr>
          <a:xfrm>
            <a:off x="822960" y="3419856"/>
            <a:ext cx="10561320" cy="566928"/>
          </a:xfrm>
          <a:prstGeom prst="roundRect">
            <a:avLst/>
          </a:prstGeom>
          <a:solidFill>
            <a:srgbClr val="F7F8FA"/>
          </a:solidFill>
          <a:ln w="10160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>
            <p:custDataLst>
              <p:tags r:id="rId14"/>
            </p:custDataLst>
          </p:nvPr>
        </p:nvSpPr>
        <p:spPr>
          <a:xfrm>
            <a:off x="822960" y="3419856"/>
            <a:ext cx="73152" cy="566928"/>
          </a:xfrm>
          <a:prstGeom prst="rect">
            <a:avLst/>
          </a:prstGeom>
          <a:solidFill>
            <a:srgbClr val="CA972D"/>
          </a:solidFill>
          <a:ln w="10160">
            <a:solidFill>
              <a:srgbClr val="CA97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>
            <p:custDataLst>
              <p:tags r:id="rId15"/>
            </p:custDataLst>
          </p:nvPr>
        </p:nvSpPr>
        <p:spPr>
          <a:xfrm>
            <a:off x="1078865" y="3547745"/>
            <a:ext cx="2577465" cy="233045"/>
          </a:xfrm>
          <a:prstGeom prst="rect">
            <a:avLst/>
          </a:prstGeom>
          <a:noFill/>
        </p:spPr>
        <p:txBody>
          <a:bodyPr wrap="square" lIns="45720" tIns="27432" rIns="45720" bIns="27432" anchor="t">
            <a:noAutofit/>
          </a:bodyPr>
          <a:lstStyle/>
          <a:p>
            <a:pPr algn="l"/>
            <a:r>
              <a:rPr sz="1550" b="1">
                <a:solidFill>
                  <a:srgbClr val="CA972D"/>
                </a:solidFill>
                <a:latin typeface="Times New Roman" panose="02020603050405020304"/>
              </a:rPr>
              <a:t>AUTOMATED DECISIONS</a:t>
            </a:r>
            <a:endParaRPr sz="1550" b="1">
              <a:solidFill>
                <a:srgbClr val="CA972D"/>
              </a:solidFill>
              <a:latin typeface="Times New Roman" panose="02020603050405020304"/>
            </a:endParaRPr>
          </a:p>
        </p:txBody>
      </p:sp>
      <p:sp>
        <p:nvSpPr>
          <p:cNvPr id="20" name="TextBox 19"/>
          <p:cNvSpPr txBox="1"/>
          <p:nvPr>
            <p:custDataLst>
              <p:tags r:id="rId16"/>
            </p:custDataLst>
          </p:nvPr>
        </p:nvSpPr>
        <p:spPr>
          <a:xfrm>
            <a:off x="3657600" y="3538728"/>
            <a:ext cx="7132320" cy="25603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20" b="0">
                <a:solidFill>
                  <a:srgbClr val="343C46"/>
                </a:solidFill>
                <a:latin typeface="Times New Roman" panose="02020603050405020304"/>
              </a:rPr>
              <a:t>Transparency, fairness and non-discrimination are key safeguards.</a:t>
            </a:r>
            <a:endParaRPr sz="1420" b="0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21" name="Rounded Rectangle 20"/>
          <p:cNvSpPr/>
          <p:nvPr>
            <p:custDataLst>
              <p:tags r:id="rId17"/>
            </p:custDataLst>
          </p:nvPr>
        </p:nvSpPr>
        <p:spPr>
          <a:xfrm>
            <a:off x="822960" y="4087368"/>
            <a:ext cx="10561320" cy="566928"/>
          </a:xfrm>
          <a:prstGeom prst="roundRect">
            <a:avLst/>
          </a:prstGeom>
          <a:solidFill>
            <a:srgbClr val="F7F8FA"/>
          </a:solidFill>
          <a:ln w="10160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>
            <p:custDataLst>
              <p:tags r:id="rId18"/>
            </p:custDataLst>
          </p:nvPr>
        </p:nvSpPr>
        <p:spPr>
          <a:xfrm>
            <a:off x="822960" y="4087368"/>
            <a:ext cx="73152" cy="566928"/>
          </a:xfrm>
          <a:prstGeom prst="rect">
            <a:avLst/>
          </a:prstGeom>
          <a:solidFill>
            <a:srgbClr val="30659E"/>
          </a:solidFill>
          <a:ln w="10160">
            <a:solidFill>
              <a:srgbClr val="30659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>
            <p:custDataLst>
              <p:tags r:id="rId19"/>
            </p:custDataLst>
          </p:nvPr>
        </p:nvSpPr>
        <p:spPr>
          <a:xfrm>
            <a:off x="1102360" y="4170680"/>
            <a:ext cx="2562860" cy="273050"/>
          </a:xfrm>
          <a:prstGeom prst="rect">
            <a:avLst/>
          </a:prstGeom>
          <a:noFill/>
        </p:spPr>
        <p:txBody>
          <a:bodyPr wrap="square" lIns="45720" tIns="27432" rIns="45720" bIns="27432" anchor="t">
            <a:noAutofit/>
          </a:bodyPr>
          <a:lstStyle/>
          <a:p>
            <a:pPr algn="l"/>
            <a:r>
              <a:rPr sz="1550" b="1">
                <a:solidFill>
                  <a:srgbClr val="30659E"/>
                </a:solidFill>
                <a:latin typeface="Times New Roman" panose="02020603050405020304"/>
              </a:rPr>
              <a:t>CROSS-BORDER TRANSFER</a:t>
            </a:r>
            <a:endParaRPr sz="1550" b="1">
              <a:solidFill>
                <a:srgbClr val="30659E"/>
              </a:solidFill>
              <a:latin typeface="Times New Roman" panose="02020603050405020304"/>
            </a:endParaRPr>
          </a:p>
        </p:txBody>
      </p:sp>
      <p:sp>
        <p:nvSpPr>
          <p:cNvPr id="24" name="TextBox 23"/>
          <p:cNvSpPr txBox="1"/>
          <p:nvPr>
            <p:custDataLst>
              <p:tags r:id="rId20"/>
            </p:custDataLst>
          </p:nvPr>
        </p:nvSpPr>
        <p:spPr>
          <a:xfrm>
            <a:off x="3657600" y="4206240"/>
            <a:ext cx="7132320" cy="25603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20" b="0">
                <a:solidFill>
                  <a:srgbClr val="343C46"/>
                </a:solidFill>
                <a:latin typeface="Times New Roman" panose="02020603050405020304"/>
              </a:rPr>
              <a:t>Assess applicable requirements before providing personal information overseas.</a:t>
            </a:r>
            <a:endParaRPr sz="1420" b="0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68680" y="5166360"/>
            <a:ext cx="10424160" cy="5029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800" b="1">
                <a:solidFill>
                  <a:srgbClr val="142741"/>
                </a:solidFill>
                <a:latin typeface="Times New Roman" panose="02020603050405020304"/>
              </a:rPr>
              <a:t>Arbitration files are not ordinary prompt material: witness data, employee records and identifiers require disciplined handling.</a:t>
            </a:r>
            <a:endParaRPr sz="1800" b="1">
              <a:solidFill>
                <a:srgbClr val="142741"/>
              </a:solidFill>
              <a:latin typeface="Times New Roman" panose="02020603050405020304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1292840" y="6437376"/>
            <a:ext cx="228600" cy="16459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r"/>
            <a:r>
              <a:rPr sz="850" b="1">
                <a:solidFill>
                  <a:srgbClr val="707882"/>
                </a:solidFill>
                <a:latin typeface="Times New Roman" panose="02020603050405020304"/>
              </a:rPr>
              <a:t>6</a:t>
            </a:r>
            <a:endParaRPr sz="850" b="1">
              <a:solidFill>
                <a:srgbClr val="707882"/>
              </a:solidFill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219456"/>
            <a:ext cx="4572000" cy="201168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950" b="1">
                <a:solidFill>
                  <a:srgbClr val="B73236"/>
                </a:solidFill>
                <a:latin typeface="Times New Roman" panose="02020603050405020304"/>
              </a:rPr>
              <a:t>06 · CHINA REGULATION</a:t>
            </a:r>
            <a:endParaRPr sz="950" b="1">
              <a:solidFill>
                <a:srgbClr val="B73236"/>
              </a:solidFill>
              <a:latin typeface="Times New Roman" panose="0202060305040502030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66928" y="512064"/>
            <a:ext cx="11018520" cy="53035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2700" b="1">
                <a:solidFill>
                  <a:srgbClr val="142741"/>
                </a:solidFill>
                <a:latin typeface="Times New Roman" panose="02020603050405020304"/>
              </a:rPr>
              <a:t>2025 Network Data Security Regulation: operational compliance</a:t>
            </a:r>
            <a:endParaRPr sz="2700" b="1">
              <a:solidFill>
                <a:srgbClr val="142741"/>
              </a:solidFill>
              <a:latin typeface="Times New Roman" panose="02020603050405020304"/>
            </a:endParaRPr>
          </a:p>
        </p:txBody>
      </p:sp>
      <p:cxnSp>
        <p:nvCxnSpPr>
          <p:cNvPr id="4" name="Connector 3"/>
          <p:cNvCxnSpPr/>
          <p:nvPr/>
        </p:nvCxnSpPr>
        <p:spPr>
          <a:xfrm>
            <a:off x="566928" y="1170432"/>
            <a:ext cx="11045952" cy="0"/>
          </a:xfrm>
          <a:prstGeom prst="line">
            <a:avLst/>
          </a:prstGeom>
          <a:ln w="12700">
            <a:solidFill>
              <a:srgbClr val="DDE2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/>
        </p:nvSpPr>
        <p:spPr>
          <a:xfrm>
            <a:off x="777240" y="1600200"/>
            <a:ext cx="5074920" cy="1280160"/>
          </a:xfrm>
          <a:prstGeom prst="roundRect">
            <a:avLst/>
          </a:prstGeom>
          <a:solidFill>
            <a:srgbClr val="F7F8FA"/>
          </a:solidFill>
          <a:ln w="10160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77240" y="1600200"/>
            <a:ext cx="73152" cy="1280160"/>
          </a:xfrm>
          <a:prstGeom prst="rect">
            <a:avLst/>
          </a:prstGeom>
          <a:solidFill>
            <a:srgbClr val="B73236"/>
          </a:solidFill>
          <a:ln w="10160">
            <a:solidFill>
              <a:srgbClr val="B732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05840" y="1764792"/>
            <a:ext cx="4663440" cy="25603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600" b="1">
                <a:solidFill>
                  <a:srgbClr val="B73236"/>
                </a:solidFill>
                <a:latin typeface="Times New Roman" panose="02020603050405020304"/>
              </a:rPr>
              <a:t>RESPONSIBILITY</a:t>
            </a:r>
            <a:endParaRPr sz="1600" b="1">
              <a:solidFill>
                <a:srgbClr val="B73236"/>
              </a:solidFill>
              <a:latin typeface="Times New Roman" panose="0202060305040502030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05840" y="2167128"/>
            <a:ext cx="4636008" cy="566927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50" b="0">
                <a:solidFill>
                  <a:srgbClr val="343C46"/>
                </a:solidFill>
                <a:latin typeface="Times New Roman" panose="02020603050405020304"/>
              </a:rPr>
              <a:t>Processors bear primary responsibility for the security of processed data.</a:t>
            </a:r>
            <a:endParaRPr sz="1450" b="0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263640" y="1600200"/>
            <a:ext cx="5074920" cy="1280160"/>
          </a:xfrm>
          <a:prstGeom prst="roundRect">
            <a:avLst/>
          </a:prstGeom>
          <a:solidFill>
            <a:srgbClr val="F7F8FA"/>
          </a:solidFill>
          <a:ln w="10160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263640" y="1600200"/>
            <a:ext cx="73152" cy="1280160"/>
          </a:xfrm>
          <a:prstGeom prst="rect">
            <a:avLst/>
          </a:prstGeom>
          <a:solidFill>
            <a:srgbClr val="30659E"/>
          </a:solidFill>
          <a:ln w="10160">
            <a:solidFill>
              <a:srgbClr val="30659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0" y="1764792"/>
            <a:ext cx="4663440" cy="25603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600" b="1">
                <a:solidFill>
                  <a:srgbClr val="30659E"/>
                </a:solidFill>
                <a:latin typeface="Times New Roman" panose="02020603050405020304"/>
              </a:rPr>
              <a:t>TECHNICAL CONTROLS</a:t>
            </a:r>
            <a:endParaRPr sz="1600" b="1">
              <a:solidFill>
                <a:srgbClr val="30659E"/>
              </a:solidFill>
              <a:latin typeface="Times New Roman" panose="02020603050405020304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92240" y="2167128"/>
            <a:ext cx="4636008" cy="566927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50" b="0">
                <a:solidFill>
                  <a:srgbClr val="343C46"/>
                </a:solidFill>
                <a:latin typeface="Times New Roman" panose="02020603050405020304"/>
              </a:rPr>
              <a:t>Use access control, authentication and appropriate technical safeguards.</a:t>
            </a:r>
            <a:endParaRPr sz="1450" b="0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77240" y="3200400"/>
            <a:ext cx="5074920" cy="1280160"/>
          </a:xfrm>
          <a:prstGeom prst="roundRect">
            <a:avLst/>
          </a:prstGeom>
          <a:solidFill>
            <a:srgbClr val="F7F8FA"/>
          </a:solidFill>
          <a:ln w="10160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777240" y="3200400"/>
            <a:ext cx="73152" cy="1280160"/>
          </a:xfrm>
          <a:prstGeom prst="rect">
            <a:avLst/>
          </a:prstGeom>
          <a:solidFill>
            <a:srgbClr val="2A7455"/>
          </a:solidFill>
          <a:ln w="10160">
            <a:solidFill>
              <a:srgbClr val="2A74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05840" y="3364992"/>
            <a:ext cx="4663440" cy="25603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600" b="1">
                <a:solidFill>
                  <a:srgbClr val="2A7455"/>
                </a:solidFill>
                <a:latin typeface="Times New Roman" panose="02020603050405020304"/>
              </a:rPr>
              <a:t>MANAGEMENT SYSTEMS</a:t>
            </a:r>
            <a:endParaRPr sz="1600" b="1">
              <a:solidFill>
                <a:srgbClr val="2A7455"/>
              </a:solidFill>
              <a:latin typeface="Times New Roman" panose="02020603050405020304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05840" y="3767328"/>
            <a:ext cx="4636008" cy="566927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50" b="0">
                <a:solidFill>
                  <a:srgbClr val="343C46"/>
                </a:solidFill>
                <a:latin typeface="Times New Roman" panose="02020603050405020304"/>
              </a:rPr>
              <a:t>Build internal governance rather than relying on individual discretion.</a:t>
            </a:r>
            <a:endParaRPr sz="1450" b="0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6263640" y="3200400"/>
            <a:ext cx="5074920" cy="1280160"/>
          </a:xfrm>
          <a:prstGeom prst="roundRect">
            <a:avLst/>
          </a:prstGeom>
          <a:solidFill>
            <a:srgbClr val="F7F8FA"/>
          </a:solidFill>
          <a:ln w="10160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263640" y="3200400"/>
            <a:ext cx="73152" cy="1280160"/>
          </a:xfrm>
          <a:prstGeom prst="rect">
            <a:avLst/>
          </a:prstGeom>
          <a:solidFill>
            <a:srgbClr val="CA972D"/>
          </a:solidFill>
          <a:ln w="10160">
            <a:solidFill>
              <a:srgbClr val="CA97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92240" y="3364992"/>
            <a:ext cx="4663440" cy="25603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600" b="1">
                <a:solidFill>
                  <a:srgbClr val="CA972D"/>
                </a:solidFill>
                <a:latin typeface="Times New Roman" panose="02020603050405020304"/>
              </a:rPr>
              <a:t>INCIDENT RESPONSE</a:t>
            </a:r>
            <a:endParaRPr sz="1600" b="1">
              <a:solidFill>
                <a:srgbClr val="CA972D"/>
              </a:solidFill>
              <a:latin typeface="Times New Roman" panose="02020603050405020304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492240" y="3767328"/>
            <a:ext cx="4636008" cy="566927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50" b="0">
                <a:solidFill>
                  <a:srgbClr val="343C46"/>
                </a:solidFill>
                <a:latin typeface="Times New Roman" panose="02020603050405020304"/>
              </a:rPr>
              <a:t>Identify risks, remedy vulnerabilities and respond to security events.</a:t>
            </a:r>
            <a:endParaRPr sz="1450" b="0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68680" y="4983480"/>
            <a:ext cx="1042416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800" b="1">
                <a:solidFill>
                  <a:srgbClr val="142741"/>
                </a:solidFill>
                <a:latin typeface="Times New Roman" panose="02020603050405020304"/>
              </a:rPr>
              <a:t>Institutional lesson for arbitration centers</a:t>
            </a:r>
            <a:endParaRPr sz="1800" b="1">
              <a:solidFill>
                <a:srgbClr val="142741"/>
              </a:solidFill>
              <a:latin typeface="Times New Roman" panose="02020603050405020304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68680" y="5413248"/>
            <a:ext cx="10424160" cy="384048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700" b="1">
                <a:solidFill>
                  <a:srgbClr val="B73236"/>
                </a:solidFill>
                <a:latin typeface="Times New Roman" panose="02020603050405020304"/>
              </a:rPr>
              <a:t>Approved tools · permissions · data classification · logging · incident procedures</a:t>
            </a:r>
            <a:endParaRPr sz="1700" b="1">
              <a:solidFill>
                <a:srgbClr val="B73236"/>
              </a:solidFill>
              <a:latin typeface="Times New Roman" panose="02020603050405020304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85216" y="6473952"/>
            <a:ext cx="10332720" cy="155448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750" b="0">
                <a:solidFill>
                  <a:srgbClr val="707882"/>
                </a:solidFill>
                <a:latin typeface="Times New Roman" panose="02020603050405020304"/>
              </a:rPr>
              <a:t>Regulations on Network Data Security Management, effective 1 Jan 2025.</a:t>
            </a:r>
            <a:endParaRPr sz="750" b="0">
              <a:solidFill>
                <a:srgbClr val="707882"/>
              </a:solidFill>
              <a:latin typeface="Times New Roman" panose="02020603050405020304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1292840" y="6437376"/>
            <a:ext cx="228600" cy="16459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r"/>
            <a:r>
              <a:rPr sz="850" b="1">
                <a:solidFill>
                  <a:srgbClr val="707882"/>
                </a:solidFill>
                <a:latin typeface="Times New Roman" panose="02020603050405020304"/>
              </a:rPr>
              <a:t>7</a:t>
            </a:r>
            <a:endParaRPr sz="850" b="1">
              <a:solidFill>
                <a:srgbClr val="707882"/>
              </a:solidFill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219456"/>
            <a:ext cx="4572000" cy="201168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950" b="1">
                <a:solidFill>
                  <a:srgbClr val="B73236"/>
                </a:solidFill>
                <a:latin typeface="Times New Roman" panose="02020603050405020304"/>
              </a:rPr>
              <a:t>07 · CHINA REGULATION</a:t>
            </a:r>
            <a:endParaRPr sz="950" b="1">
              <a:solidFill>
                <a:srgbClr val="B73236"/>
              </a:solidFill>
              <a:latin typeface="Times New Roman" panose="0202060305040502030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66928" y="512064"/>
            <a:ext cx="11018520" cy="53035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2700" b="1">
                <a:solidFill>
                  <a:srgbClr val="142741"/>
                </a:solidFill>
                <a:latin typeface="Times New Roman" panose="02020603050405020304"/>
              </a:rPr>
              <a:t>Generative AI rules: provider governance meets professional use</a:t>
            </a:r>
            <a:endParaRPr sz="2700" b="1">
              <a:solidFill>
                <a:srgbClr val="142741"/>
              </a:solidFill>
              <a:latin typeface="Times New Roman" panose="02020603050405020304"/>
            </a:endParaRPr>
          </a:p>
        </p:txBody>
      </p:sp>
      <p:cxnSp>
        <p:nvCxnSpPr>
          <p:cNvPr id="4" name="Connector 3"/>
          <p:cNvCxnSpPr/>
          <p:nvPr/>
        </p:nvCxnSpPr>
        <p:spPr>
          <a:xfrm>
            <a:off x="566928" y="1170432"/>
            <a:ext cx="11045952" cy="0"/>
          </a:xfrm>
          <a:prstGeom prst="line">
            <a:avLst/>
          </a:prstGeom>
          <a:ln w="12700">
            <a:solidFill>
              <a:srgbClr val="DDE2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/>
        </p:nvSpPr>
        <p:spPr>
          <a:xfrm>
            <a:off x="777240" y="1572768"/>
            <a:ext cx="5074920" cy="4114800"/>
          </a:xfrm>
          <a:prstGeom prst="roundRect">
            <a:avLst/>
          </a:prstGeom>
          <a:solidFill>
            <a:srgbClr val="F7F8FA"/>
          </a:solidFill>
          <a:ln w="10160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77240" y="1572768"/>
            <a:ext cx="73152" cy="4114800"/>
          </a:xfrm>
          <a:prstGeom prst="rect">
            <a:avLst/>
          </a:prstGeom>
          <a:solidFill>
            <a:srgbClr val="B73236"/>
          </a:solidFill>
          <a:ln w="10160">
            <a:solidFill>
              <a:srgbClr val="B732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05840" y="1737360"/>
            <a:ext cx="4663440" cy="25603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800" b="1">
                <a:solidFill>
                  <a:srgbClr val="B73236"/>
                </a:solidFill>
                <a:latin typeface="Times New Roman" panose="02020603050405020304"/>
              </a:rPr>
              <a:t>PROVIDER-SIDE GOVERNANCE</a:t>
            </a:r>
            <a:endParaRPr sz="1800" b="1">
              <a:solidFill>
                <a:srgbClr val="B73236"/>
              </a:solidFill>
              <a:latin typeface="Times New Roman" panose="0202060305040502030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05840" y="2139696"/>
            <a:ext cx="4636008" cy="3401568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600" b="0">
                <a:solidFill>
                  <a:srgbClr val="343C46"/>
                </a:solidFill>
                <a:latin typeface="Times New Roman" panose="02020603050405020304"/>
              </a:rPr>
              <a:t>Lawful service governance
Security and content management
Protection of personal information and user rights
Responsibility for generative-AI service provision</a:t>
            </a:r>
            <a:endParaRPr sz="1600" b="0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263640" y="1572768"/>
            <a:ext cx="5074920" cy="4114800"/>
          </a:xfrm>
          <a:prstGeom prst="roundRect">
            <a:avLst/>
          </a:prstGeom>
          <a:solidFill>
            <a:srgbClr val="142741"/>
          </a:solidFill>
          <a:ln w="10160">
            <a:solidFill>
              <a:srgbClr val="14274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263640" y="1572768"/>
            <a:ext cx="73152" cy="4114800"/>
          </a:xfrm>
          <a:prstGeom prst="rect">
            <a:avLst/>
          </a:prstGeom>
          <a:solidFill>
            <a:srgbClr val="CA972D"/>
          </a:solidFill>
          <a:ln w="10160">
            <a:solidFill>
              <a:srgbClr val="CA97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0" y="1737360"/>
            <a:ext cx="4663440" cy="25603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800" b="1">
                <a:solidFill>
                  <a:srgbClr val="CA972D"/>
                </a:solidFill>
                <a:latin typeface="Times New Roman" panose="02020603050405020304"/>
              </a:rPr>
              <a:t>ARBITRATION-USER GOVERNANCE</a:t>
            </a:r>
            <a:endParaRPr sz="1800" b="1">
              <a:solidFill>
                <a:srgbClr val="CA972D"/>
              </a:solidFill>
              <a:latin typeface="Times New Roman" panose="02020603050405020304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92240" y="2139696"/>
            <a:ext cx="4636008" cy="3401568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Times New Roman" panose="02020603050405020304"/>
              </a:rPr>
              <a:t>Choose tools appropriate to dispute sensitivity
Protect confidential information
Verify substantive output
Remain responsible for submissions and awards</a:t>
            </a:r>
            <a:endParaRPr sz="1600" b="0">
              <a:solidFill>
                <a:srgbClr val="FFFFFF"/>
              </a:solidFill>
              <a:latin typeface="Times New Roman" panose="02020603050405020304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14400" y="5806440"/>
            <a:ext cx="10332720" cy="32004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800" b="1">
                <a:solidFill>
                  <a:srgbClr val="B73236"/>
                </a:solidFill>
                <a:latin typeface="Times New Roman" panose="02020603050405020304"/>
              </a:rPr>
              <a:t>Provider compliance ≠ professional compliance.</a:t>
            </a:r>
            <a:endParaRPr sz="1800" b="1">
              <a:solidFill>
                <a:srgbClr val="B73236"/>
              </a:solidFill>
              <a:latin typeface="Times New Roman" panose="02020603050405020304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292840" y="6437376"/>
            <a:ext cx="228600" cy="16459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r"/>
            <a:r>
              <a:rPr sz="850" b="1">
                <a:solidFill>
                  <a:srgbClr val="707882"/>
                </a:solidFill>
                <a:latin typeface="Times New Roman" panose="02020603050405020304"/>
              </a:rPr>
              <a:t>8</a:t>
            </a:r>
            <a:endParaRPr sz="850" b="1">
              <a:solidFill>
                <a:srgbClr val="707882"/>
              </a:solidFill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219456"/>
            <a:ext cx="4572000" cy="201168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950" b="1">
                <a:solidFill>
                  <a:srgbClr val="B73236"/>
                </a:solidFill>
                <a:latin typeface="Times New Roman" panose="02020603050405020304"/>
              </a:rPr>
              <a:t>08 · CHINA REGULATION</a:t>
            </a:r>
            <a:endParaRPr sz="950" b="1">
              <a:solidFill>
                <a:srgbClr val="B73236"/>
              </a:solidFill>
              <a:latin typeface="Times New Roman" panose="0202060305040502030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66928" y="512064"/>
            <a:ext cx="11018520" cy="53035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2700" b="1">
                <a:solidFill>
                  <a:srgbClr val="142741"/>
                </a:solidFill>
                <a:latin typeface="Times New Roman" panose="02020603050405020304"/>
              </a:rPr>
              <a:t>2025 AIGC labeling rules: provenance and traceability</a:t>
            </a:r>
            <a:endParaRPr sz="2700" b="1">
              <a:solidFill>
                <a:srgbClr val="142741"/>
              </a:solidFill>
              <a:latin typeface="Times New Roman" panose="02020603050405020304"/>
            </a:endParaRPr>
          </a:p>
        </p:txBody>
      </p:sp>
      <p:cxnSp>
        <p:nvCxnSpPr>
          <p:cNvPr id="4" name="Connector 3"/>
          <p:cNvCxnSpPr/>
          <p:nvPr/>
        </p:nvCxnSpPr>
        <p:spPr>
          <a:xfrm>
            <a:off x="566928" y="1170432"/>
            <a:ext cx="11045952" cy="0"/>
          </a:xfrm>
          <a:prstGeom prst="line">
            <a:avLst/>
          </a:prstGeom>
          <a:ln w="12700">
            <a:solidFill>
              <a:srgbClr val="DDE2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868680" y="1353312"/>
            <a:ext cx="1042416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800" b="1">
                <a:solidFill>
                  <a:srgbClr val="B73236"/>
                </a:solidFill>
                <a:latin typeface="Times New Roman" panose="02020603050405020304"/>
              </a:rPr>
              <a:t>Effective 1 September 2025</a:t>
            </a:r>
            <a:endParaRPr sz="1800" b="1">
              <a:solidFill>
                <a:srgbClr val="B73236"/>
              </a:solidFill>
              <a:latin typeface="Times New Roman" panose="02020603050405020304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77240" y="1874519"/>
            <a:ext cx="5074920" cy="1097280"/>
          </a:xfrm>
          <a:prstGeom prst="roundRect">
            <a:avLst/>
          </a:prstGeom>
          <a:solidFill>
            <a:srgbClr val="F7F8FA"/>
          </a:solidFill>
          <a:ln w="10160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777240" y="1874519"/>
            <a:ext cx="73152" cy="1097280"/>
          </a:xfrm>
          <a:prstGeom prst="rect">
            <a:avLst/>
          </a:prstGeom>
          <a:solidFill>
            <a:srgbClr val="B73236"/>
          </a:solidFill>
          <a:ln w="10160">
            <a:solidFill>
              <a:srgbClr val="B732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05840" y="2039112"/>
            <a:ext cx="4663440" cy="25603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600" b="1">
                <a:solidFill>
                  <a:srgbClr val="B73236"/>
                </a:solidFill>
                <a:latin typeface="Times New Roman" panose="02020603050405020304"/>
              </a:rPr>
              <a:t>EXPLICIT LABELS</a:t>
            </a:r>
            <a:endParaRPr sz="1600" b="1">
              <a:solidFill>
                <a:srgbClr val="B73236"/>
              </a:solidFill>
              <a:latin typeface="Times New Roman" panose="02020603050405020304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05840" y="2441448"/>
            <a:ext cx="4636008" cy="384047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00" b="0">
                <a:solidFill>
                  <a:srgbClr val="343C46"/>
                </a:solidFill>
                <a:latin typeface="Times New Roman" panose="02020603050405020304"/>
              </a:rPr>
              <a:t>Visible or perceptible identification for users.</a:t>
            </a:r>
            <a:endParaRPr sz="1400" b="0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263640" y="1874519"/>
            <a:ext cx="5074920" cy="1097280"/>
          </a:xfrm>
          <a:prstGeom prst="roundRect">
            <a:avLst/>
          </a:prstGeom>
          <a:solidFill>
            <a:srgbClr val="F7F8FA"/>
          </a:solidFill>
          <a:ln w="10160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263640" y="1874519"/>
            <a:ext cx="73152" cy="1097280"/>
          </a:xfrm>
          <a:prstGeom prst="rect">
            <a:avLst/>
          </a:prstGeom>
          <a:solidFill>
            <a:srgbClr val="142741"/>
          </a:solidFill>
          <a:ln w="10160">
            <a:solidFill>
              <a:srgbClr val="14274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92240" y="2039112"/>
            <a:ext cx="4663440" cy="25603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600" b="1">
                <a:solidFill>
                  <a:srgbClr val="142741"/>
                </a:solidFill>
                <a:latin typeface="Times New Roman" panose="02020603050405020304"/>
              </a:rPr>
              <a:t>IMPLICIT LABELS</a:t>
            </a:r>
            <a:endParaRPr sz="1600" b="1">
              <a:solidFill>
                <a:srgbClr val="142741"/>
              </a:solidFill>
              <a:latin typeface="Times New Roman" panose="02020603050405020304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492240" y="2441448"/>
            <a:ext cx="4636008" cy="384047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00" b="0">
                <a:solidFill>
                  <a:srgbClr val="343C46"/>
                </a:solidFill>
                <a:latin typeface="Times New Roman" panose="02020603050405020304"/>
              </a:rPr>
              <a:t>Metadata supports machine-readable provenance.</a:t>
            </a:r>
            <a:endParaRPr sz="1400" b="0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777240" y="3291839"/>
            <a:ext cx="5074920" cy="1097280"/>
          </a:xfrm>
          <a:prstGeom prst="roundRect">
            <a:avLst/>
          </a:prstGeom>
          <a:solidFill>
            <a:srgbClr val="F7F8FA"/>
          </a:solidFill>
          <a:ln w="10160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777240" y="3291839"/>
            <a:ext cx="73152" cy="1097280"/>
          </a:xfrm>
          <a:prstGeom prst="rect">
            <a:avLst/>
          </a:prstGeom>
          <a:solidFill>
            <a:srgbClr val="30659E"/>
          </a:solidFill>
          <a:ln w="10160">
            <a:solidFill>
              <a:srgbClr val="30659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005840" y="3456432"/>
            <a:ext cx="4663440" cy="25603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600" b="1">
                <a:solidFill>
                  <a:srgbClr val="30659E"/>
                </a:solidFill>
                <a:latin typeface="Times New Roman" panose="02020603050405020304"/>
              </a:rPr>
              <a:t>DISTRIBUTION DUTIES</a:t>
            </a:r>
            <a:endParaRPr sz="1600" b="1">
              <a:solidFill>
                <a:srgbClr val="30659E"/>
              </a:solidFill>
              <a:latin typeface="Times New Roman" panose="02020603050405020304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05840" y="3858768"/>
            <a:ext cx="4636008" cy="384047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00" b="0">
                <a:solidFill>
                  <a:srgbClr val="343C46"/>
                </a:solidFill>
                <a:latin typeface="Times New Roman" panose="02020603050405020304"/>
              </a:rPr>
              <a:t>Platforms verify and manage generated/synthetic-content labels.</a:t>
            </a:r>
            <a:endParaRPr sz="1400" b="0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263640" y="3291839"/>
            <a:ext cx="5074920" cy="1097280"/>
          </a:xfrm>
          <a:prstGeom prst="roundRect">
            <a:avLst/>
          </a:prstGeom>
          <a:solidFill>
            <a:srgbClr val="F7F8FA"/>
          </a:solidFill>
          <a:ln w="10160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263640" y="3291839"/>
            <a:ext cx="73152" cy="1097280"/>
          </a:xfrm>
          <a:prstGeom prst="rect">
            <a:avLst/>
          </a:prstGeom>
          <a:solidFill>
            <a:srgbClr val="2A7455"/>
          </a:solidFill>
          <a:ln w="10160">
            <a:solidFill>
              <a:srgbClr val="2A74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92240" y="3456432"/>
            <a:ext cx="4663440" cy="25603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600" b="1">
                <a:solidFill>
                  <a:srgbClr val="2A7455"/>
                </a:solidFill>
                <a:latin typeface="Times New Roman" panose="02020603050405020304"/>
              </a:rPr>
              <a:t>ANTI-TAMPERING</a:t>
            </a:r>
            <a:endParaRPr sz="1600" b="1">
              <a:solidFill>
                <a:srgbClr val="2A7455"/>
              </a:solidFill>
              <a:latin typeface="Times New Roman" panose="02020603050405020304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492240" y="3858768"/>
            <a:ext cx="4636008" cy="384047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1400" b="0">
                <a:solidFill>
                  <a:srgbClr val="343C46"/>
                </a:solidFill>
                <a:latin typeface="Times New Roman" panose="02020603050405020304"/>
              </a:rPr>
              <a:t>Required labels should not be maliciously removed or falsified.</a:t>
            </a:r>
            <a:endParaRPr sz="1400" b="0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68680" y="4937760"/>
            <a:ext cx="10424160" cy="274320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800" b="1">
                <a:solidFill>
                  <a:srgbClr val="142741"/>
                </a:solidFill>
                <a:latin typeface="Times New Roman" panose="02020603050405020304"/>
              </a:rPr>
              <a:t>Arbitration relevance</a:t>
            </a:r>
            <a:endParaRPr sz="1800" b="1">
              <a:solidFill>
                <a:srgbClr val="142741"/>
              </a:solidFill>
              <a:latin typeface="Times New Roman" panose="02020603050405020304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68680" y="5349240"/>
            <a:ext cx="10424160" cy="475488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ctr"/>
            <a:r>
              <a:rPr sz="1700" b="1">
                <a:solidFill>
                  <a:srgbClr val="343C46"/>
                </a:solidFill>
                <a:latin typeface="Times New Roman" panose="02020603050405020304"/>
              </a:rPr>
              <a:t>Provenance information can support authenticity review of AI-generated text, image, audio and video.</a:t>
            </a:r>
            <a:endParaRPr sz="1700" b="1">
              <a:solidFill>
                <a:srgbClr val="343C46"/>
              </a:solidFill>
              <a:latin typeface="Times New Roman" panose="02020603050405020304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85216" y="6473952"/>
            <a:ext cx="10332720" cy="155448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l"/>
            <a:r>
              <a:rPr sz="750" b="0">
                <a:solidFill>
                  <a:srgbClr val="707882"/>
                </a:solidFill>
                <a:latin typeface="Times New Roman" panose="02020603050405020304"/>
              </a:rPr>
              <a:t>AIGC Labeling Measures + GB 45438-2025.</a:t>
            </a:r>
            <a:endParaRPr sz="750" b="0">
              <a:solidFill>
                <a:srgbClr val="707882"/>
              </a:solidFill>
              <a:latin typeface="Times New Roman" panose="02020603050405020304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1292840" y="6437376"/>
            <a:ext cx="228600" cy="164592"/>
          </a:xfrm>
          <a:prstGeom prst="rect">
            <a:avLst/>
          </a:prstGeom>
          <a:noFill/>
        </p:spPr>
        <p:txBody>
          <a:bodyPr wrap="square" lIns="45720" tIns="27432" rIns="45720" bIns="27432" anchor="t">
            <a:spAutoFit/>
          </a:bodyPr>
          <a:lstStyle/>
          <a:p>
            <a:pPr algn="r"/>
            <a:r>
              <a:rPr sz="850" b="1">
                <a:solidFill>
                  <a:srgbClr val="707882"/>
                </a:solidFill>
                <a:latin typeface="Times New Roman" panose="02020603050405020304"/>
              </a:rPr>
              <a:t>9</a:t>
            </a:r>
            <a:endParaRPr sz="850" b="1">
              <a:solidFill>
                <a:srgbClr val="707882"/>
              </a:solidFill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126,&quot;left&quot;:64.8,&quot;top&quot;:205.2,&quot;width&quot;:848.8799999999999}"/>
</p:tagLst>
</file>

<file path=ppt/tags/tag10.xml><?xml version="1.0" encoding="utf-8"?>
<p:tagLst xmlns:p="http://schemas.openxmlformats.org/presentationml/2006/main">
  <p:tag name="KSO_WM_DIAGRAM_VIRTUALLY_FRAME" val="{&quot;height&quot;:126,&quot;left&quot;:64.8,&quot;top&quot;:205.2,&quot;width&quot;:848.8799999999999}"/>
</p:tagLst>
</file>

<file path=ppt/tags/tag11.xml><?xml version="1.0" encoding="utf-8"?>
<p:tagLst xmlns:p="http://schemas.openxmlformats.org/presentationml/2006/main">
  <p:tag name="KSO_WM_DIAGRAM_VIRTUALLY_FRAME" val="{&quot;height&quot;:126,&quot;left&quot;:64.8,&quot;top&quot;:205.2,&quot;width&quot;:848.8799999999999}"/>
</p:tagLst>
</file>

<file path=ppt/tags/tag12.xml><?xml version="1.0" encoding="utf-8"?>
<p:tagLst xmlns:p="http://schemas.openxmlformats.org/presentationml/2006/main">
  <p:tag name="KSO_WM_DIAGRAM_VIRTUALLY_FRAME" val="{&quot;height&quot;:126,&quot;left&quot;:64.8,&quot;top&quot;:205.2,&quot;width&quot;:848.8799999999999}"/>
</p:tagLst>
</file>

<file path=ppt/tags/tag13.xml><?xml version="1.0" encoding="utf-8"?>
<p:tagLst xmlns:p="http://schemas.openxmlformats.org/presentationml/2006/main">
  <p:tag name="KSO_WM_DIAGRAM_VIRTUALLY_FRAME" val="{&quot;height&quot;:254.88000000000002,&quot;left&quot;:64.8,&quot;top&quot;:111.6,&quot;width&quot;:831.6}"/>
</p:tagLst>
</file>

<file path=ppt/tags/tag14.xml><?xml version="1.0" encoding="utf-8"?>
<p:tagLst xmlns:p="http://schemas.openxmlformats.org/presentationml/2006/main">
  <p:tag name="KSO_WM_DIAGRAM_VIRTUALLY_FRAME" val="{&quot;height&quot;:254.88000000000002,&quot;left&quot;:64.8,&quot;top&quot;:111.6,&quot;width&quot;:831.6}"/>
</p:tagLst>
</file>

<file path=ppt/tags/tag15.xml><?xml version="1.0" encoding="utf-8"?>
<p:tagLst xmlns:p="http://schemas.openxmlformats.org/presentationml/2006/main">
  <p:tag name="KSO_WM_DIAGRAM_VIRTUALLY_FRAME" val="{&quot;height&quot;:254.88000000000002,&quot;left&quot;:64.8,&quot;top&quot;:111.6,&quot;width&quot;:831.6}"/>
</p:tagLst>
</file>

<file path=ppt/tags/tag16.xml><?xml version="1.0" encoding="utf-8"?>
<p:tagLst xmlns:p="http://schemas.openxmlformats.org/presentationml/2006/main">
  <p:tag name="KSO_WM_DIAGRAM_VIRTUALLY_FRAME" val="{&quot;height&quot;:254.88000000000002,&quot;left&quot;:64.8,&quot;top&quot;:111.6,&quot;width&quot;:831.6}"/>
</p:tagLst>
</file>

<file path=ppt/tags/tag17.xml><?xml version="1.0" encoding="utf-8"?>
<p:tagLst xmlns:p="http://schemas.openxmlformats.org/presentationml/2006/main">
  <p:tag name="KSO_WM_DIAGRAM_VIRTUALLY_FRAME" val="{&quot;height&quot;:254.88000000000002,&quot;left&quot;:64.8,&quot;top&quot;:111.6,&quot;width&quot;:831.6}"/>
</p:tagLst>
</file>

<file path=ppt/tags/tag18.xml><?xml version="1.0" encoding="utf-8"?>
<p:tagLst xmlns:p="http://schemas.openxmlformats.org/presentationml/2006/main">
  <p:tag name="KSO_WM_DIAGRAM_VIRTUALLY_FRAME" val="{&quot;height&quot;:254.88000000000002,&quot;left&quot;:64.8,&quot;top&quot;:111.6,&quot;width&quot;:831.6}"/>
</p:tagLst>
</file>

<file path=ppt/tags/tag19.xml><?xml version="1.0" encoding="utf-8"?>
<p:tagLst xmlns:p="http://schemas.openxmlformats.org/presentationml/2006/main">
  <p:tag name="KSO_WM_DIAGRAM_VIRTUALLY_FRAME" val="{&quot;height&quot;:254.88000000000002,&quot;left&quot;:64.8,&quot;top&quot;:111.6,&quot;width&quot;:831.6}"/>
</p:tagLst>
</file>

<file path=ppt/tags/tag2.xml><?xml version="1.0" encoding="utf-8"?>
<p:tagLst xmlns:p="http://schemas.openxmlformats.org/presentationml/2006/main">
  <p:tag name="KSO_WM_DIAGRAM_VIRTUALLY_FRAME" val="{&quot;height&quot;:126,&quot;left&quot;:64.8,&quot;top&quot;:205.2,&quot;width&quot;:848.8799999999999}"/>
</p:tagLst>
</file>

<file path=ppt/tags/tag20.xml><?xml version="1.0" encoding="utf-8"?>
<p:tagLst xmlns:p="http://schemas.openxmlformats.org/presentationml/2006/main">
  <p:tag name="KSO_WM_DIAGRAM_VIRTUALLY_FRAME" val="{&quot;height&quot;:254.88000000000002,&quot;left&quot;:64.8,&quot;top&quot;:111.6,&quot;width&quot;:831.6}"/>
</p:tagLst>
</file>

<file path=ppt/tags/tag21.xml><?xml version="1.0" encoding="utf-8"?>
<p:tagLst xmlns:p="http://schemas.openxmlformats.org/presentationml/2006/main">
  <p:tag name="KSO_WM_DIAGRAM_VIRTUALLY_FRAME" val="{&quot;height&quot;:254.88000000000002,&quot;left&quot;:64.8,&quot;top&quot;:111.6,&quot;width&quot;:831.6}"/>
</p:tagLst>
</file>

<file path=ppt/tags/tag22.xml><?xml version="1.0" encoding="utf-8"?>
<p:tagLst xmlns:p="http://schemas.openxmlformats.org/presentationml/2006/main">
  <p:tag name="KSO_WM_DIAGRAM_VIRTUALLY_FRAME" val="{&quot;height&quot;:254.88000000000002,&quot;left&quot;:64.8,&quot;top&quot;:111.6,&quot;width&quot;:831.6}"/>
</p:tagLst>
</file>

<file path=ppt/tags/tag23.xml><?xml version="1.0" encoding="utf-8"?>
<p:tagLst xmlns:p="http://schemas.openxmlformats.org/presentationml/2006/main">
  <p:tag name="KSO_WM_DIAGRAM_VIRTUALLY_FRAME" val="{&quot;height&quot;:254.88000000000002,&quot;left&quot;:64.8,&quot;top&quot;:111.6,&quot;width&quot;:831.6}"/>
</p:tagLst>
</file>

<file path=ppt/tags/tag24.xml><?xml version="1.0" encoding="utf-8"?>
<p:tagLst xmlns:p="http://schemas.openxmlformats.org/presentationml/2006/main">
  <p:tag name="KSO_WM_DIAGRAM_VIRTUALLY_FRAME" val="{&quot;height&quot;:254.88000000000002,&quot;left&quot;:64.8,&quot;top&quot;:111.6,&quot;width&quot;:831.6}"/>
</p:tagLst>
</file>

<file path=ppt/tags/tag25.xml><?xml version="1.0" encoding="utf-8"?>
<p:tagLst xmlns:p="http://schemas.openxmlformats.org/presentationml/2006/main">
  <p:tag name="KSO_WM_DIAGRAM_VIRTUALLY_FRAME" val="{&quot;height&quot;:254.88000000000002,&quot;left&quot;:64.8,&quot;top&quot;:111.6,&quot;width&quot;:831.6}"/>
</p:tagLst>
</file>

<file path=ppt/tags/tag26.xml><?xml version="1.0" encoding="utf-8"?>
<p:tagLst xmlns:p="http://schemas.openxmlformats.org/presentationml/2006/main">
  <p:tag name="KSO_WM_DIAGRAM_VIRTUALLY_FRAME" val="{&quot;height&quot;:254.88000000000002,&quot;left&quot;:64.8,&quot;top&quot;:111.6,&quot;width&quot;:831.6}"/>
</p:tagLst>
</file>

<file path=ppt/tags/tag27.xml><?xml version="1.0" encoding="utf-8"?>
<p:tagLst xmlns:p="http://schemas.openxmlformats.org/presentationml/2006/main">
  <p:tag name="KSO_WM_DIAGRAM_VIRTUALLY_FRAME" val="{&quot;height&quot;:254.88000000000002,&quot;left&quot;:64.8,&quot;top&quot;:111.6,&quot;width&quot;:831.6}"/>
</p:tagLst>
</file>

<file path=ppt/tags/tag28.xml><?xml version="1.0" encoding="utf-8"?>
<p:tagLst xmlns:p="http://schemas.openxmlformats.org/presentationml/2006/main">
  <p:tag name="KSO_WM_DIAGRAM_VIRTUALLY_FRAME" val="{&quot;height&quot;:254.88000000000002,&quot;left&quot;:64.8,&quot;top&quot;:111.6,&quot;width&quot;:831.6}"/>
</p:tagLst>
</file>

<file path=ppt/tags/tag29.xml><?xml version="1.0" encoding="utf-8"?>
<p:tagLst xmlns:p="http://schemas.openxmlformats.org/presentationml/2006/main">
  <p:tag name="KSO_WM_DIAGRAM_VIRTUALLY_FRAME" val="{&quot;height&quot;:254.88000000000002,&quot;left&quot;:64.8,&quot;top&quot;:111.6,&quot;width&quot;:831.6}"/>
</p:tagLst>
</file>

<file path=ppt/tags/tag3.xml><?xml version="1.0" encoding="utf-8"?>
<p:tagLst xmlns:p="http://schemas.openxmlformats.org/presentationml/2006/main">
  <p:tag name="KSO_WM_DIAGRAM_VIRTUALLY_FRAME" val="{&quot;height&quot;:126,&quot;left&quot;:64.8,&quot;top&quot;:205.2,&quot;width&quot;:848.8799999999999}"/>
</p:tagLst>
</file>

<file path=ppt/tags/tag30.xml><?xml version="1.0" encoding="utf-8"?>
<p:tagLst xmlns:p="http://schemas.openxmlformats.org/presentationml/2006/main">
  <p:tag name="KSO_WM_DIAGRAM_VIRTUALLY_FRAME" val="{&quot;height&quot;:254.88000000000002,&quot;left&quot;:64.8,&quot;top&quot;:111.6,&quot;width&quot;:831.6}"/>
</p:tagLst>
</file>

<file path=ppt/tags/tag31.xml><?xml version="1.0" encoding="utf-8"?>
<p:tagLst xmlns:p="http://schemas.openxmlformats.org/presentationml/2006/main">
  <p:tag name="KSO_WM_DIAGRAM_VIRTUALLY_FRAME" val="{&quot;height&quot;:254.88000000000002,&quot;left&quot;:64.8,&quot;top&quot;:111.6,&quot;width&quot;:831.6}"/>
</p:tagLst>
</file>

<file path=ppt/tags/tag32.xml><?xml version="1.0" encoding="utf-8"?>
<p:tagLst xmlns:p="http://schemas.openxmlformats.org/presentationml/2006/main">
  <p:tag name="KSO_WM_DIAGRAM_VIRTUALLY_FRAME" val="{&quot;height&quot;:254.88000000000002,&quot;left&quot;:64.8,&quot;top&quot;:111.6,&quot;width&quot;:831.6}"/>
</p:tagLst>
</file>

<file path=ppt/tags/tag33.xml><?xml version="1.0" encoding="utf-8"?>
<p:tagLst xmlns:p="http://schemas.openxmlformats.org/presentationml/2006/main">
  <p:tag name="KSO_WM_DIAGRAM_VIRTUALLY_FRAME" val="{&quot;height&quot;:169.2,&quot;left&quot;:244.08,&quot;top&quot;:144,&quot;width&quot;:681.12}"/>
</p:tagLst>
</file>

<file path=ppt/tags/tag34.xml><?xml version="1.0" encoding="utf-8"?>
<p:tagLst xmlns:p="http://schemas.openxmlformats.org/presentationml/2006/main">
  <p:tag name="KSO_WM_DIAGRAM_VIRTUALLY_FRAME" val="{&quot;height&quot;:169.2,&quot;left&quot;:244.08,&quot;top&quot;:144,&quot;width&quot;:681.12}"/>
</p:tagLst>
</file>

<file path=ppt/tags/tag35.xml><?xml version="1.0" encoding="utf-8"?>
<p:tagLst xmlns:p="http://schemas.openxmlformats.org/presentationml/2006/main">
  <p:tag name="KSO_WM_DIAGRAM_VIRTUALLY_FRAME" val="{&quot;height&quot;:169.2,&quot;left&quot;:244.08,&quot;top&quot;:144,&quot;width&quot;:681.12}"/>
</p:tagLst>
</file>

<file path=ppt/tags/tag36.xml><?xml version="1.0" encoding="utf-8"?>
<p:tagLst xmlns:p="http://schemas.openxmlformats.org/presentationml/2006/main">
  <p:tag name="KSO_WM_DIAGRAM_VIRTUALLY_FRAME" val="{&quot;height&quot;:169.2,&quot;left&quot;:244.08,&quot;top&quot;:144,&quot;width&quot;:681.12}"/>
</p:tagLst>
</file>

<file path=ppt/tags/tag37.xml><?xml version="1.0" encoding="utf-8"?>
<p:tagLst xmlns:p="http://schemas.openxmlformats.org/presentationml/2006/main">
  <p:tag name="KSO_WM_DIAGRAM_VIRTUALLY_FRAME" val="{&quot;height&quot;:169.2,&quot;left&quot;:244.08,&quot;top&quot;:144,&quot;width&quot;:681.12}"/>
</p:tagLst>
</file>

<file path=ppt/tags/tag38.xml><?xml version="1.0" encoding="utf-8"?>
<p:tagLst xmlns:p="http://schemas.openxmlformats.org/presentationml/2006/main">
  <p:tag name="KSO_WM_DIAGRAM_VIRTUALLY_FRAME" val="{&quot;height&quot;:169.2,&quot;left&quot;:244.08,&quot;top&quot;:144,&quot;width&quot;:681.12}"/>
</p:tagLst>
</file>

<file path=ppt/tags/tag39.xml><?xml version="1.0" encoding="utf-8"?>
<p:tagLst xmlns:p="http://schemas.openxmlformats.org/presentationml/2006/main">
  <p:tag name="KSO_WM_DIAGRAM_VIRTUALLY_FRAME" val="{&quot;height&quot;:169.2,&quot;left&quot;:244.08,&quot;top&quot;:144,&quot;width&quot;:681.12}"/>
</p:tagLst>
</file>

<file path=ppt/tags/tag4.xml><?xml version="1.0" encoding="utf-8"?>
<p:tagLst xmlns:p="http://schemas.openxmlformats.org/presentationml/2006/main">
  <p:tag name="KSO_WM_DIAGRAM_VIRTUALLY_FRAME" val="{&quot;height&quot;:126,&quot;left&quot;:64.8,&quot;top&quot;:205.2,&quot;width&quot;:848.8799999999999}"/>
</p:tagLst>
</file>

<file path=ppt/tags/tag40.xml><?xml version="1.0" encoding="utf-8"?>
<p:tagLst xmlns:p="http://schemas.openxmlformats.org/presentationml/2006/main">
  <p:tag name="KSO_WM_DIAGRAM_VIRTUALLY_FRAME" val="{&quot;height&quot;:169.2,&quot;left&quot;:244.08,&quot;top&quot;:144,&quot;width&quot;:681.12}"/>
</p:tagLst>
</file>

<file path=ppt/tags/tag41.xml><?xml version="1.0" encoding="utf-8"?>
<p:tagLst xmlns:p="http://schemas.openxmlformats.org/presentationml/2006/main">
  <p:tag name="KSO_WM_DIAGRAM_VIRTUALLY_FRAME" val="{&quot;height&quot;:169.2,&quot;left&quot;:244.08,&quot;top&quot;:144,&quot;width&quot;:681.12}"/>
</p:tagLst>
</file>

<file path=ppt/tags/tag42.xml><?xml version="1.0" encoding="utf-8"?>
<p:tagLst xmlns:p="http://schemas.openxmlformats.org/presentationml/2006/main">
  <p:tag name="KSO_WM_DIAGRAM_VIRTUALLY_FRAME" val="{&quot;height&quot;:169.2,&quot;left&quot;:244.08,&quot;top&quot;:144,&quot;width&quot;:681.12}"/>
</p:tagLst>
</file>

<file path=ppt/tags/tag43.xml><?xml version="1.0" encoding="utf-8"?>
<p:tagLst xmlns:p="http://schemas.openxmlformats.org/presentationml/2006/main">
  <p:tag name="KSO_WM_DIAGRAM_VIRTUALLY_FRAME" val="{&quot;height&quot;:169.2,&quot;left&quot;:244.08,&quot;top&quot;:144,&quot;width&quot;:681.12}"/>
</p:tagLst>
</file>

<file path=ppt/tags/tag44.xml><?xml version="1.0" encoding="utf-8"?>
<p:tagLst xmlns:p="http://schemas.openxmlformats.org/presentationml/2006/main">
  <p:tag name="KSO_WM_DIAGRAM_VIRTUALLY_FRAME" val="{&quot;height&quot;:169.2,&quot;left&quot;:244.08,&quot;top&quot;:144,&quot;width&quot;:681.12}"/>
</p:tagLst>
</file>

<file path=ppt/tags/tag45.xml><?xml version="1.0" encoding="utf-8"?>
<p:tagLst xmlns:p="http://schemas.openxmlformats.org/presentationml/2006/main">
  <p:tag name="KSO_WM_DIAGRAM_VIRTUALLY_FRAME" val="{&quot;height&quot;:169.2,&quot;left&quot;:244.08,&quot;top&quot;:144,&quot;width&quot;:681.12}"/>
</p:tagLst>
</file>

<file path=ppt/tags/tag46.xml><?xml version="1.0" encoding="utf-8"?>
<p:tagLst xmlns:p="http://schemas.openxmlformats.org/presentationml/2006/main">
  <p:tag name="KSO_WM_DIAGRAM_VIRTUALLY_FRAME" val="{&quot;height&quot;:169.2,&quot;left&quot;:244.08,&quot;top&quot;:144,&quot;width&quot;:681.12}"/>
</p:tagLst>
</file>

<file path=ppt/tags/tag47.xml><?xml version="1.0" encoding="utf-8"?>
<p:tagLst xmlns:p="http://schemas.openxmlformats.org/presentationml/2006/main">
  <p:tag name="KSO_WM_DIAGRAM_VIRTUALLY_FRAME" val="{&quot;height&quot;:169.2,&quot;left&quot;:244.08,&quot;top&quot;:144,&quot;width&quot;:681.12}"/>
</p:tagLst>
</file>

<file path=ppt/tags/tag48.xml><?xml version="1.0" encoding="utf-8"?>
<p:tagLst xmlns:p="http://schemas.openxmlformats.org/presentationml/2006/main">
  <p:tag name="KSO_WM_DIAGRAM_VIRTUALLY_FRAME" val="{&quot;height&quot;:234,&quot;left&quot;:54,&quot;top&quot;:136.8,&quot;width&quot;:865.4399999999999}"/>
</p:tagLst>
</file>

<file path=ppt/tags/tag49.xml><?xml version="1.0" encoding="utf-8"?>
<p:tagLst xmlns:p="http://schemas.openxmlformats.org/presentationml/2006/main">
  <p:tag name="KSO_WM_DIAGRAM_VIRTUALLY_FRAME" val="{&quot;height&quot;:234,&quot;left&quot;:54,&quot;top&quot;:136.8,&quot;width&quot;:865.4399999999999}"/>
</p:tagLst>
</file>

<file path=ppt/tags/tag5.xml><?xml version="1.0" encoding="utf-8"?>
<p:tagLst xmlns:p="http://schemas.openxmlformats.org/presentationml/2006/main">
  <p:tag name="KSO_WM_DIAGRAM_VIRTUALLY_FRAME" val="{&quot;height&quot;:126,&quot;left&quot;:64.8,&quot;top&quot;:205.2,&quot;width&quot;:848.8799999999999}"/>
</p:tagLst>
</file>

<file path=ppt/tags/tag50.xml><?xml version="1.0" encoding="utf-8"?>
<p:tagLst xmlns:p="http://schemas.openxmlformats.org/presentationml/2006/main">
  <p:tag name="KSO_WM_DIAGRAM_VIRTUALLY_FRAME" val="{&quot;height&quot;:234,&quot;left&quot;:54,&quot;top&quot;:136.8,&quot;width&quot;:865.4399999999999}"/>
</p:tagLst>
</file>

<file path=ppt/tags/tag51.xml><?xml version="1.0" encoding="utf-8"?>
<p:tagLst xmlns:p="http://schemas.openxmlformats.org/presentationml/2006/main">
  <p:tag name="KSO_WM_DIAGRAM_VIRTUALLY_FRAME" val="{&quot;height&quot;:234,&quot;left&quot;:54,&quot;top&quot;:136.8,&quot;width&quot;:865.4399999999999}"/>
</p:tagLst>
</file>

<file path=ppt/tags/tag52.xml><?xml version="1.0" encoding="utf-8"?>
<p:tagLst xmlns:p="http://schemas.openxmlformats.org/presentationml/2006/main">
  <p:tag name="KSO_WM_DIAGRAM_VIRTUALLY_FRAME" val="{&quot;height&quot;:234,&quot;left&quot;:54,&quot;top&quot;:136.8,&quot;width&quot;:865.4399999999999}"/>
</p:tagLst>
</file>

<file path=ppt/tags/tag53.xml><?xml version="1.0" encoding="utf-8"?>
<p:tagLst xmlns:p="http://schemas.openxmlformats.org/presentationml/2006/main">
  <p:tag name="KSO_WM_DIAGRAM_VIRTUALLY_FRAME" val="{&quot;height&quot;:234,&quot;left&quot;:54,&quot;top&quot;:136.8,&quot;width&quot;:865.4399999999999}"/>
</p:tagLst>
</file>

<file path=ppt/tags/tag54.xml><?xml version="1.0" encoding="utf-8"?>
<p:tagLst xmlns:p="http://schemas.openxmlformats.org/presentationml/2006/main">
  <p:tag name="KSO_WM_DIAGRAM_VIRTUALLY_FRAME" val="{&quot;height&quot;:234,&quot;left&quot;:54,&quot;top&quot;:136.8,&quot;width&quot;:865.4399999999999}"/>
</p:tagLst>
</file>

<file path=ppt/tags/tag55.xml><?xml version="1.0" encoding="utf-8"?>
<p:tagLst xmlns:p="http://schemas.openxmlformats.org/presentationml/2006/main">
  <p:tag name="KSO_WM_DIAGRAM_VIRTUALLY_FRAME" val="{&quot;height&quot;:234,&quot;left&quot;:54,&quot;top&quot;:136.8,&quot;width&quot;:865.4399999999999}"/>
</p:tagLst>
</file>

<file path=ppt/tags/tag56.xml><?xml version="1.0" encoding="utf-8"?>
<p:tagLst xmlns:p="http://schemas.openxmlformats.org/presentationml/2006/main">
  <p:tag name="KSO_WM_DIAGRAM_VIRTUALLY_FRAME" val="{&quot;height&quot;:234,&quot;left&quot;:54,&quot;top&quot;:136.8,&quot;width&quot;:865.4399999999999}"/>
</p:tagLst>
</file>

<file path=ppt/tags/tag57.xml><?xml version="1.0" encoding="utf-8"?>
<p:tagLst xmlns:p="http://schemas.openxmlformats.org/presentationml/2006/main">
  <p:tag name="KSO_WM_DIAGRAM_VIRTUALLY_FRAME" val="{&quot;height&quot;:234,&quot;left&quot;:54,&quot;top&quot;:136.8,&quot;width&quot;:865.4399999999999}"/>
</p:tagLst>
</file>

<file path=ppt/tags/tag58.xml><?xml version="1.0" encoding="utf-8"?>
<p:tagLst xmlns:p="http://schemas.openxmlformats.org/presentationml/2006/main">
  <p:tag name="KSO_WM_DIAGRAM_VIRTUALLY_FRAME" val="{&quot;height&quot;:234,&quot;left&quot;:54,&quot;top&quot;:136.8,&quot;width&quot;:865.4399999999999}"/>
</p:tagLst>
</file>

<file path=ppt/tags/tag59.xml><?xml version="1.0" encoding="utf-8"?>
<p:tagLst xmlns:p="http://schemas.openxmlformats.org/presentationml/2006/main">
  <p:tag name="KSO_WM_DIAGRAM_VIRTUALLY_FRAME" val="{&quot;height&quot;:234,&quot;left&quot;:54,&quot;top&quot;:136.8,&quot;width&quot;:865.4399999999999}"/>
</p:tagLst>
</file>

<file path=ppt/tags/tag6.xml><?xml version="1.0" encoding="utf-8"?>
<p:tagLst xmlns:p="http://schemas.openxmlformats.org/presentationml/2006/main">
  <p:tag name="KSO_WM_DIAGRAM_VIRTUALLY_FRAME" val="{&quot;height&quot;:126,&quot;left&quot;:64.8,&quot;top&quot;:205.2,&quot;width&quot;:848.8799999999999}"/>
</p:tagLst>
</file>

<file path=ppt/tags/tag60.xml><?xml version="1.0" encoding="utf-8"?>
<p:tagLst xmlns:p="http://schemas.openxmlformats.org/presentationml/2006/main">
  <p:tag name="KSO_WM_DIAGRAM_VIRTUALLY_FRAME" val="{&quot;height&quot;:254.88000000000002,&quot;left&quot;:64.8,&quot;top&quot;:109.44000000000001,&quot;width&quot;:831.6}"/>
</p:tagLst>
</file>

<file path=ppt/tags/tag61.xml><?xml version="1.0" encoding="utf-8"?>
<p:tagLst xmlns:p="http://schemas.openxmlformats.org/presentationml/2006/main">
  <p:tag name="KSO_WM_DIAGRAM_VIRTUALLY_FRAME" val="{&quot;height&quot;:254.88000000000002,&quot;left&quot;:64.8,&quot;top&quot;:109.44000000000001,&quot;width&quot;:831.6}"/>
</p:tagLst>
</file>

<file path=ppt/tags/tag62.xml><?xml version="1.0" encoding="utf-8"?>
<p:tagLst xmlns:p="http://schemas.openxmlformats.org/presentationml/2006/main">
  <p:tag name="KSO_WM_DIAGRAM_VIRTUALLY_FRAME" val="{&quot;height&quot;:254.88000000000002,&quot;left&quot;:64.8,&quot;top&quot;:109.44000000000001,&quot;width&quot;:831.6}"/>
</p:tagLst>
</file>

<file path=ppt/tags/tag63.xml><?xml version="1.0" encoding="utf-8"?>
<p:tagLst xmlns:p="http://schemas.openxmlformats.org/presentationml/2006/main">
  <p:tag name="KSO_WM_DIAGRAM_VIRTUALLY_FRAME" val="{&quot;height&quot;:254.88000000000002,&quot;left&quot;:64.8,&quot;top&quot;:109.44000000000001,&quot;width&quot;:831.6}"/>
</p:tagLst>
</file>

<file path=ppt/tags/tag64.xml><?xml version="1.0" encoding="utf-8"?>
<p:tagLst xmlns:p="http://schemas.openxmlformats.org/presentationml/2006/main">
  <p:tag name="KSO_WM_DIAGRAM_VIRTUALLY_FRAME" val="{&quot;height&quot;:254.88000000000002,&quot;left&quot;:64.8,&quot;top&quot;:109.44000000000001,&quot;width&quot;:831.6}"/>
</p:tagLst>
</file>

<file path=ppt/tags/tag65.xml><?xml version="1.0" encoding="utf-8"?>
<p:tagLst xmlns:p="http://schemas.openxmlformats.org/presentationml/2006/main">
  <p:tag name="KSO_WM_DIAGRAM_VIRTUALLY_FRAME" val="{&quot;height&quot;:254.88000000000002,&quot;left&quot;:64.8,&quot;top&quot;:109.44000000000001,&quot;width&quot;:831.6}"/>
</p:tagLst>
</file>

<file path=ppt/tags/tag66.xml><?xml version="1.0" encoding="utf-8"?>
<p:tagLst xmlns:p="http://schemas.openxmlformats.org/presentationml/2006/main">
  <p:tag name="KSO_WM_DIAGRAM_VIRTUALLY_FRAME" val="{&quot;height&quot;:254.88000000000002,&quot;left&quot;:64.8,&quot;top&quot;:109.44000000000001,&quot;width&quot;:831.6}"/>
</p:tagLst>
</file>

<file path=ppt/tags/tag67.xml><?xml version="1.0" encoding="utf-8"?>
<p:tagLst xmlns:p="http://schemas.openxmlformats.org/presentationml/2006/main">
  <p:tag name="KSO_WM_DIAGRAM_VIRTUALLY_FRAME" val="{&quot;height&quot;:254.88000000000002,&quot;left&quot;:64.8,&quot;top&quot;:109.44000000000001,&quot;width&quot;:831.6}"/>
</p:tagLst>
</file>

<file path=ppt/tags/tag68.xml><?xml version="1.0" encoding="utf-8"?>
<p:tagLst xmlns:p="http://schemas.openxmlformats.org/presentationml/2006/main">
  <p:tag name="KSO_WM_DIAGRAM_VIRTUALLY_FRAME" val="{&quot;height&quot;:254.88000000000002,&quot;left&quot;:64.8,&quot;top&quot;:109.44000000000001,&quot;width&quot;:831.6}"/>
</p:tagLst>
</file>

<file path=ppt/tags/tag69.xml><?xml version="1.0" encoding="utf-8"?>
<p:tagLst xmlns:p="http://schemas.openxmlformats.org/presentationml/2006/main">
  <p:tag name="KSO_WM_DIAGRAM_VIRTUALLY_FRAME" val="{&quot;height&quot;:254.88000000000002,&quot;left&quot;:64.8,&quot;top&quot;:109.44000000000001,&quot;width&quot;:831.6}"/>
</p:tagLst>
</file>

<file path=ppt/tags/tag7.xml><?xml version="1.0" encoding="utf-8"?>
<p:tagLst xmlns:p="http://schemas.openxmlformats.org/presentationml/2006/main">
  <p:tag name="KSO_WM_DIAGRAM_VIRTUALLY_FRAME" val="{&quot;height&quot;:126,&quot;left&quot;:64.8,&quot;top&quot;:205.2,&quot;width&quot;:848.8799999999999}"/>
</p:tagLst>
</file>

<file path=ppt/tags/tag70.xml><?xml version="1.0" encoding="utf-8"?>
<p:tagLst xmlns:p="http://schemas.openxmlformats.org/presentationml/2006/main">
  <p:tag name="KSO_WM_DIAGRAM_VIRTUALLY_FRAME" val="{&quot;height&quot;:254.88000000000002,&quot;left&quot;:64.8,&quot;top&quot;:109.44000000000001,&quot;width&quot;:831.6}"/>
</p:tagLst>
</file>

<file path=ppt/tags/tag71.xml><?xml version="1.0" encoding="utf-8"?>
<p:tagLst xmlns:p="http://schemas.openxmlformats.org/presentationml/2006/main">
  <p:tag name="KSO_WM_DIAGRAM_VIRTUALLY_FRAME" val="{&quot;height&quot;:254.88000000000002,&quot;left&quot;:64.8,&quot;top&quot;:109.44000000000001,&quot;width&quot;:831.6}"/>
</p:tagLst>
</file>

<file path=ppt/tags/tag72.xml><?xml version="1.0" encoding="utf-8"?>
<p:tagLst xmlns:p="http://schemas.openxmlformats.org/presentationml/2006/main">
  <p:tag name="KSO_WM_DIAGRAM_VIRTUALLY_FRAME" val="{&quot;height&quot;:254.88000000000002,&quot;left&quot;:64.8,&quot;top&quot;:109.44000000000001,&quot;width&quot;:831.6}"/>
</p:tagLst>
</file>

<file path=ppt/tags/tag73.xml><?xml version="1.0" encoding="utf-8"?>
<p:tagLst xmlns:p="http://schemas.openxmlformats.org/presentationml/2006/main">
  <p:tag name="KSO_WM_DIAGRAM_VIRTUALLY_FRAME" val="{&quot;height&quot;:254.88000000000002,&quot;left&quot;:64.8,&quot;top&quot;:109.44000000000001,&quot;width&quot;:831.6}"/>
</p:tagLst>
</file>

<file path=ppt/tags/tag74.xml><?xml version="1.0" encoding="utf-8"?>
<p:tagLst xmlns:p="http://schemas.openxmlformats.org/presentationml/2006/main">
  <p:tag name="KSO_WM_DIAGRAM_VIRTUALLY_FRAME" val="{&quot;height&quot;:254.88000000000002,&quot;left&quot;:64.8,&quot;top&quot;:109.44000000000001,&quot;width&quot;:831.6}"/>
</p:tagLst>
</file>

<file path=ppt/tags/tag75.xml><?xml version="1.0" encoding="utf-8"?>
<p:tagLst xmlns:p="http://schemas.openxmlformats.org/presentationml/2006/main">
  <p:tag name="KSO_WM_DIAGRAM_VIRTUALLY_FRAME" val="{&quot;height&quot;:254.88000000000002,&quot;left&quot;:64.8,&quot;top&quot;:109.44000000000001,&quot;width&quot;:831.6}"/>
</p:tagLst>
</file>

<file path=ppt/tags/tag76.xml><?xml version="1.0" encoding="utf-8"?>
<p:tagLst xmlns:p="http://schemas.openxmlformats.org/presentationml/2006/main">
  <p:tag name="KSO_WM_DIAGRAM_VIRTUALLY_FRAME" val="{&quot;height&quot;:254.88000000000002,&quot;left&quot;:64.8,&quot;top&quot;:109.44000000000001,&quot;width&quot;:831.6}"/>
</p:tagLst>
</file>

<file path=ppt/tags/tag77.xml><?xml version="1.0" encoding="utf-8"?>
<p:tagLst xmlns:p="http://schemas.openxmlformats.org/presentationml/2006/main">
  <p:tag name="KSO_WM_DIAGRAM_VIRTUALLY_FRAME" val="{&quot;height&quot;:254.88000000000002,&quot;left&quot;:64.8,&quot;top&quot;:109.44000000000001,&quot;width&quot;:831.6}"/>
</p:tagLst>
</file>

<file path=ppt/tags/tag78.xml><?xml version="1.0" encoding="utf-8"?>
<p:tagLst xmlns:p="http://schemas.openxmlformats.org/presentationml/2006/main">
  <p:tag name="KSO_WM_DIAGRAM_VIRTUALLY_FRAME" val="{&quot;height&quot;:254.88000000000002,&quot;left&quot;:64.8,&quot;top&quot;:109.44000000000001,&quot;width&quot;:831.6}"/>
</p:tagLst>
</file>

<file path=ppt/tags/tag79.xml><?xml version="1.0" encoding="utf-8"?>
<p:tagLst xmlns:p="http://schemas.openxmlformats.org/presentationml/2006/main">
  <p:tag name="KSO_WM_DIAGRAM_VIRTUALLY_FRAME" val="{&quot;height&quot;:254.88000000000002,&quot;left&quot;:64.8,&quot;top&quot;:109.44000000000001,&quot;width&quot;:831.6}"/>
</p:tagLst>
</file>

<file path=ppt/tags/tag8.xml><?xml version="1.0" encoding="utf-8"?>
<p:tagLst xmlns:p="http://schemas.openxmlformats.org/presentationml/2006/main">
  <p:tag name="KSO_WM_DIAGRAM_VIRTUALLY_FRAME" val="{&quot;height&quot;:126,&quot;left&quot;:64.8,&quot;top&quot;:205.2,&quot;width&quot;:848.8799999999999}"/>
</p:tagLst>
</file>

<file path=ppt/tags/tag9.xml><?xml version="1.0" encoding="utf-8"?>
<p:tagLst xmlns:p="http://schemas.openxmlformats.org/presentationml/2006/main">
  <p:tag name="KSO_WM_DIAGRAM_VIRTUALLY_FRAME" val="{&quot;height&quot;:126,&quot;left&quot;:64.8,&quot;top&quot;:205.2,&quot;width&quot;:848.8799999999999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9635</Words>
  <Application>WPS 演示</Application>
  <PresentationFormat>On-screen Show (4:3)</PresentationFormat>
  <Paragraphs>523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0" baseType="lpstr">
      <vt:lpstr>Arial</vt:lpstr>
      <vt:lpstr>宋体</vt:lpstr>
      <vt:lpstr>Wingdings</vt:lpstr>
      <vt:lpstr>Arial</vt:lpstr>
      <vt:lpstr>Times New Roman</vt:lpstr>
      <vt:lpstr>Calibri</vt:lpstr>
      <vt:lpstr>微软雅黑</vt:lpstr>
      <vt:lpstr>Arial Unicode MS</vt:lpstr>
      <vt:lpstr>Times New Roman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>generated using python-pptx</dc:description>
  <cp:lastModifiedBy>Yan</cp:lastModifiedBy>
  <cp:revision>4</cp:revision>
  <dcterms:created xsi:type="dcterms:W3CDTF">2013-01-27T09:14:00Z</dcterms:created>
  <dcterms:modified xsi:type="dcterms:W3CDTF">2026-09-09T10:56:26Z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3C68A3065A154BC58EB00318C2968B60_13</vt:lpwstr>
  </property>
</Properties>
</file>