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2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0.svg" ContentType="image/svg+xml"/>
  <Override PartName="/ppt/media/image31.svg" ContentType="image/svg+xml"/>
  <Override PartName="/ppt/media/image38.svg" ContentType="image/svg+xml"/>
  <Override PartName="/ppt/media/image40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43"/>
  </p:handoutMasterIdLst>
  <p:sldIdLst>
    <p:sldId id="257" r:id="rId3"/>
    <p:sldId id="258" r:id="rId4"/>
    <p:sldId id="259" r:id="rId5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284" r:id="rId30"/>
    <p:sldId id="283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4" userDrawn="1">
          <p15:clr>
            <a:srgbClr val="A4A3A4"/>
          </p15:clr>
        </p15:guide>
        <p15:guide id="2" pos="385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熊仪_aYju7RJj" initials="熊" lastIdx="0" clrIdx="0"/>
  <p:cmAuthor id="2" name="WPS_1679281038" initials="W" lastIdx="0" clrIdx="1"/>
  <p:cmAuthor id="3" name="LIU YUN" initials="LY" lastIdx="0" clrIdx="2"/>
  <p:cmAuthor id="4" name="yifei" initials="y" lastIdx="0" clrIdx="3"/>
  <p:cmAuthor id="5" name="倍健 陈" initials="倍健" lastIdx="0" clrIdx="4"/>
  <p:cmAuthor id="6" name="ADMIN" initials="A" lastIdx="0" clrIdx="5"/>
  <p:cmAuthor id="7" name="W CL" initials="WC" lastIdx="0" clrIdx="6"/>
  <p:cmAuthor id="8" name="Linsijia" initials="L" lastIdx="0" clrIdx="7"/>
  <p:cmAuthor id="9" name="Weixing Shen" initials="WS" lastIdx="0" clrIdx="8"/>
  <p:cmAuthor id="10" name="李晓菲_MZFnUzi6" initials="李" lastIdx="0" clrIdx="9"/>
  <p:cmAuthor id="11" name="小珞_QjMfU7FR" initials="小" lastIdx="0" clrIdx="10"/>
  <p:cmAuthor id="12" name="骆倩怡_Znauj26B" initials="authorId_382814100" lastIdx="0" clrIdx="11"/>
  <p:cmAuthor id="13" name="刘云(2022990020)" initials="刘" lastIdx="0" clrIdx="12"/>
  <p:cmAuthor id="14" name="Dr Li" initials="D" lastIdx="0" clrIdx="13"/>
  <p:cmAuthor id="15" name="Microsoft Office User" initials="MOU" lastIdx="0" clrIdx="14"/>
  <p:cmAuthor id="16" name="CL" initials="C" lastIdx="0" clrIdx="15"/>
  <p:cmAuthor id="17" name="Fannie" initials="F" lastIdx="0" clrIdx="16"/>
  <p:cmAuthor id="18" name="Wei" initials="2" lastIdx="0" clrIdx="17"/>
  <p:cmAuthor id="19" name="杨 治朋" initials="杨" lastIdx="0" clrIdx="18"/>
  <p:cmAuthor id="20" name="作者" initials="A" lastIdx="0" clrIdx="19"/>
  <p:cmAuthor id="21" name="Lindsay Berg" initials="L" lastIdx="0" clrIdx="20"/>
  <p:cmAuthor id="22" name="Chris Wells" initials="C" lastIdx="0" clrIdx="21"/>
  <p:cmAuthor id="23" name="Karri Alexion-Tiernan" initials="K" lastIdx="0" clrIdx="22"/>
  <p:cmAuthor id="24" name="番茄花园" initials="番" lastIdx="0" clrIdx="23"/>
  <p:cmAuthor id="25" name="陶然" initials="陶然 [7]" lastIdx="0" clrIdx="24"/>
  <p:cmAuthor id="26" name="姜伟光" initials="姜" lastIdx="0" clrIdx="25"/>
  <p:cmAuthor id="27" name="张鼎" initials="张鼎" lastIdx="0" clrIdx="26"/>
  <p:cmAuthor id="28" name="ming qiu" initials="m" lastIdx="0" clrIdx="27"/>
  <p:cmAuthor id="29" name="41606" initials="" lastIdx="0" clrIdx="28"/>
  <p:cmAuthor id="30" name="tim_w" initials="t" lastIdx="0" clrIdx="29"/>
  <p:cmAuthor id="31" name="张兰" initials="张" lastIdx="0" clrIdx="30"/>
  <p:cmAuthor id="32" name="landy1125@outlook.com" initials="l" lastIdx="0" clrIdx="31"/>
  <p:cmAuthor id="33" name="zengkaiwen" initials="z" lastIdx="0" clrIdx="32"/>
  <p:cmAuthor id="34" name="hxx" initials="h" lastIdx="0" clrIdx="33"/>
  <p:cmAuthor id="35" name="winson Wong" initials="wW" lastIdx="0" clrIdx="34"/>
  <p:cmAuthor id="36" name="许士锦" initials="许" lastIdx="0" clrIdx="35"/>
  <p:cmAuthor id="37" name="林建熙" initials="林" lastIdx="0" clrIdx="36"/>
  <p:cmAuthor id="38" name="HP" initials="H" lastIdx="0" clrIdx="37"/>
  <p:cmAuthor id="39" name="Peng" initials="P" lastIdx="0" clrIdx="3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5096"/>
    <a:srgbClr val="F3C645"/>
    <a:srgbClr val="FAF9FC"/>
    <a:srgbClr val="F9F7FB"/>
    <a:srgbClr val="EF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314"/>
        <p:guide pos="3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4" Type="http://schemas.openxmlformats.org/officeDocument/2006/relationships/notesSlide" Target="../notesSlides/notesSlide9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17.png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56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57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image" Target="../media/image21.svg"/><Relationship Id="rId7" Type="http://schemas.openxmlformats.org/officeDocument/2006/relationships/image" Target="../media/image20.png"/><Relationship Id="rId6" Type="http://schemas.openxmlformats.org/officeDocument/2006/relationships/tags" Target="../tags/tag6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35" Type="http://schemas.openxmlformats.org/officeDocument/2006/relationships/notesSlide" Target="../notesSlides/notesSlide15.xml"/><Relationship Id="rId34" Type="http://schemas.openxmlformats.org/officeDocument/2006/relationships/slideLayout" Target="../slideLayouts/slideLayout7.xml"/><Relationship Id="rId33" Type="http://schemas.openxmlformats.org/officeDocument/2006/relationships/tags" Target="../tags/tag77.xml"/><Relationship Id="rId32" Type="http://schemas.openxmlformats.org/officeDocument/2006/relationships/tags" Target="../tags/tag76.xml"/><Relationship Id="rId31" Type="http://schemas.openxmlformats.org/officeDocument/2006/relationships/tags" Target="../tags/tag75.xml"/><Relationship Id="rId30" Type="http://schemas.openxmlformats.org/officeDocument/2006/relationships/tags" Target="../tags/tag74.xml"/><Relationship Id="rId3" Type="http://schemas.openxmlformats.org/officeDocument/2006/relationships/tags" Target="../tags/tag59.xml"/><Relationship Id="rId29" Type="http://schemas.openxmlformats.org/officeDocument/2006/relationships/tags" Target="../tags/tag73.xml"/><Relationship Id="rId28" Type="http://schemas.openxmlformats.org/officeDocument/2006/relationships/tags" Target="../tags/tag72.xml"/><Relationship Id="rId27" Type="http://schemas.openxmlformats.org/officeDocument/2006/relationships/tags" Target="../tags/tag71.xml"/><Relationship Id="rId26" Type="http://schemas.openxmlformats.org/officeDocument/2006/relationships/tags" Target="../tags/tag70.xml"/><Relationship Id="rId25" Type="http://schemas.openxmlformats.org/officeDocument/2006/relationships/image" Target="../media/image29.svg"/><Relationship Id="rId24" Type="http://schemas.openxmlformats.org/officeDocument/2006/relationships/image" Target="../media/image28.png"/><Relationship Id="rId23" Type="http://schemas.openxmlformats.org/officeDocument/2006/relationships/tags" Target="../tags/tag69.xml"/><Relationship Id="rId22" Type="http://schemas.openxmlformats.org/officeDocument/2006/relationships/tags" Target="../tags/tag68.xml"/><Relationship Id="rId21" Type="http://schemas.openxmlformats.org/officeDocument/2006/relationships/tags" Target="../tags/tag67.xml"/><Relationship Id="rId20" Type="http://schemas.openxmlformats.org/officeDocument/2006/relationships/image" Target="../media/image27.svg"/><Relationship Id="rId2" Type="http://schemas.openxmlformats.org/officeDocument/2006/relationships/tags" Target="../tags/tag58.xml"/><Relationship Id="rId19" Type="http://schemas.openxmlformats.org/officeDocument/2006/relationships/image" Target="../media/image26.png"/><Relationship Id="rId18" Type="http://schemas.openxmlformats.org/officeDocument/2006/relationships/tags" Target="../tags/tag66.xml"/><Relationship Id="rId17" Type="http://schemas.openxmlformats.org/officeDocument/2006/relationships/image" Target="../media/image25.svg"/><Relationship Id="rId16" Type="http://schemas.openxmlformats.org/officeDocument/2006/relationships/image" Target="../media/image24.png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image" Target="../media/image23.svg"/><Relationship Id="rId10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tags" Target="../tags/tag3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image" Target="../media/image4.png"/><Relationship Id="rId33" Type="http://schemas.openxmlformats.org/officeDocument/2006/relationships/slideLayout" Target="../slideLayouts/slideLayout7.xml"/><Relationship Id="rId32" Type="http://schemas.openxmlformats.org/officeDocument/2006/relationships/tags" Target="../tags/tag28.xml"/><Relationship Id="rId31" Type="http://schemas.openxmlformats.org/officeDocument/2006/relationships/tags" Target="../tags/tag27.xml"/><Relationship Id="rId30" Type="http://schemas.openxmlformats.org/officeDocument/2006/relationships/tags" Target="../tags/tag26.xml"/><Relationship Id="rId3" Type="http://schemas.openxmlformats.org/officeDocument/2006/relationships/image" Target="../media/image3.jpeg"/><Relationship Id="rId29" Type="http://schemas.openxmlformats.org/officeDocument/2006/relationships/tags" Target="../tags/tag25.xml"/><Relationship Id="rId28" Type="http://schemas.openxmlformats.org/officeDocument/2006/relationships/tags" Target="../tags/tag24.xml"/><Relationship Id="rId27" Type="http://schemas.openxmlformats.org/officeDocument/2006/relationships/tags" Target="../tags/tag23.xml"/><Relationship Id="rId26" Type="http://schemas.openxmlformats.org/officeDocument/2006/relationships/tags" Target="../tags/tag22.xml"/><Relationship Id="rId25" Type="http://schemas.openxmlformats.org/officeDocument/2006/relationships/tags" Target="../tags/tag21.xml"/><Relationship Id="rId24" Type="http://schemas.openxmlformats.org/officeDocument/2006/relationships/tags" Target="../tags/tag20.xml"/><Relationship Id="rId23" Type="http://schemas.openxmlformats.org/officeDocument/2006/relationships/tags" Target="../tags/tag19.xml"/><Relationship Id="rId22" Type="http://schemas.openxmlformats.org/officeDocument/2006/relationships/tags" Target="../tags/tag18.xml"/><Relationship Id="rId21" Type="http://schemas.openxmlformats.org/officeDocument/2006/relationships/tags" Target="../tags/tag17.xml"/><Relationship Id="rId20" Type="http://schemas.openxmlformats.org/officeDocument/2006/relationships/tags" Target="../tags/tag16.xml"/><Relationship Id="rId2" Type="http://schemas.openxmlformats.org/officeDocument/2006/relationships/image" Target="../media/image2.png"/><Relationship Id="rId19" Type="http://schemas.openxmlformats.org/officeDocument/2006/relationships/tags" Target="../tags/tag15.xml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0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svg"/><Relationship Id="rId8" Type="http://schemas.openxmlformats.org/officeDocument/2006/relationships/image" Target="../media/image10.png"/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image" Target="../media/image30.svg"/><Relationship Id="rId4" Type="http://schemas.openxmlformats.org/officeDocument/2006/relationships/image" Target="../media/image28.pn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5" Type="http://schemas.openxmlformats.org/officeDocument/2006/relationships/notesSlide" Target="../notesSlides/notesSlide21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image" Target="../media/image29.svg"/><Relationship Id="rId10" Type="http://schemas.openxmlformats.org/officeDocument/2006/relationships/tags" Target="../tags/tag89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33.png"/><Relationship Id="rId7" Type="http://schemas.openxmlformats.org/officeDocument/2006/relationships/image" Target="../media/image32.png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1" Type="http://schemas.openxmlformats.org/officeDocument/2006/relationships/notesSlide" Target="../notesSlides/notesSlide22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7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tags" Target="../tags/tag103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6" Type="http://schemas.openxmlformats.org/officeDocument/2006/relationships/notesSlide" Target="../notesSlides/notesSlide29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117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5" Type="http://schemas.openxmlformats.org/officeDocument/2006/relationships/notesSlide" Target="../notesSlides/notesSlide3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27.xml"/><Relationship Id="rId12" Type="http://schemas.openxmlformats.org/officeDocument/2006/relationships/image" Target="../media/image36.png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svg"/><Relationship Id="rId8" Type="http://schemas.openxmlformats.org/officeDocument/2006/relationships/image" Target="../media/image28.png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4" Type="http://schemas.openxmlformats.org/officeDocument/2006/relationships/notesSlide" Target="../notesSlides/notesSlide31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44.xml"/><Relationship Id="rId21" Type="http://schemas.openxmlformats.org/officeDocument/2006/relationships/tags" Target="../tags/tag143.xml"/><Relationship Id="rId20" Type="http://schemas.openxmlformats.org/officeDocument/2006/relationships/tags" Target="../tags/tag142.xml"/><Relationship Id="rId2" Type="http://schemas.openxmlformats.org/officeDocument/2006/relationships/tags" Target="../tags/tag128.xml"/><Relationship Id="rId19" Type="http://schemas.openxmlformats.org/officeDocument/2006/relationships/tags" Target="../tags/tag141.xml"/><Relationship Id="rId18" Type="http://schemas.openxmlformats.org/officeDocument/2006/relationships/tags" Target="../tags/tag140.xml"/><Relationship Id="rId17" Type="http://schemas.openxmlformats.org/officeDocument/2006/relationships/tags" Target="../tags/tag139.xml"/><Relationship Id="rId16" Type="http://schemas.openxmlformats.org/officeDocument/2006/relationships/tags" Target="../tags/tag138.xml"/><Relationship Id="rId15" Type="http://schemas.openxmlformats.org/officeDocument/2006/relationships/tags" Target="../tags/tag137.xml"/><Relationship Id="rId14" Type="http://schemas.openxmlformats.org/officeDocument/2006/relationships/tags" Target="../tags/tag136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openxmlformats.org/officeDocument/2006/relationships/image" Target="../media/image38.svg"/><Relationship Id="rId10" Type="http://schemas.openxmlformats.org/officeDocument/2006/relationships/image" Target="../media/image37.png"/><Relationship Id="rId1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svg"/><Relationship Id="rId8" Type="http://schemas.openxmlformats.org/officeDocument/2006/relationships/image" Target="../media/image28.png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4" Type="http://schemas.openxmlformats.org/officeDocument/2006/relationships/notesSlide" Target="../notesSlides/notesSlide32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61.xml"/><Relationship Id="rId21" Type="http://schemas.openxmlformats.org/officeDocument/2006/relationships/tags" Target="../tags/tag160.xml"/><Relationship Id="rId20" Type="http://schemas.openxmlformats.org/officeDocument/2006/relationships/tags" Target="../tags/tag159.xml"/><Relationship Id="rId2" Type="http://schemas.openxmlformats.org/officeDocument/2006/relationships/tags" Target="../tags/tag145.xml"/><Relationship Id="rId19" Type="http://schemas.openxmlformats.org/officeDocument/2006/relationships/tags" Target="../tags/tag158.xml"/><Relationship Id="rId18" Type="http://schemas.openxmlformats.org/officeDocument/2006/relationships/tags" Target="../tags/tag157.xml"/><Relationship Id="rId17" Type="http://schemas.openxmlformats.org/officeDocument/2006/relationships/tags" Target="../tags/tag156.xml"/><Relationship Id="rId16" Type="http://schemas.openxmlformats.org/officeDocument/2006/relationships/tags" Target="../tags/tag155.xml"/><Relationship Id="rId15" Type="http://schemas.openxmlformats.org/officeDocument/2006/relationships/tags" Target="../tags/tag154.xml"/><Relationship Id="rId14" Type="http://schemas.openxmlformats.org/officeDocument/2006/relationships/tags" Target="../tags/tag153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image" Target="../media/image40.svg"/><Relationship Id="rId10" Type="http://schemas.openxmlformats.org/officeDocument/2006/relationships/image" Target="../media/image39.png"/><Relationship Id="rId1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image" Target="../media/image29.svg"/><Relationship Id="rId6" Type="http://schemas.openxmlformats.org/officeDocument/2006/relationships/image" Target="../media/image28.png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7" Type="http://schemas.openxmlformats.org/officeDocument/2006/relationships/notesSlide" Target="../notesSlides/notesSlide33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38.svg"/><Relationship Id="rId14" Type="http://schemas.openxmlformats.org/officeDocument/2006/relationships/image" Target="../media/image37.png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4.xml"/><Relationship Id="rId1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tags" Target="../tags/tag29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tags" Target="../tags/tag30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svg"/><Relationship Id="rId3" Type="http://schemas.openxmlformats.org/officeDocument/2006/relationships/image" Target="../media/image10.png"/><Relationship Id="rId2" Type="http://schemas.openxmlformats.org/officeDocument/2006/relationships/tags" Target="../tags/tag35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4"/>
          <p:cNvSpPr/>
          <p:nvPr/>
        </p:nvSpPr>
        <p:spPr>
          <a:xfrm>
            <a:off x="0" y="1618615"/>
            <a:ext cx="12192000" cy="2812415"/>
          </a:xfrm>
          <a:custGeom>
            <a:avLst/>
            <a:gdLst/>
            <a:ahLst/>
            <a:cxnLst/>
            <a:rect l="l" t="t" r="r" b="b"/>
            <a:pathLst>
              <a:path w="12865100" h="3850640">
                <a:moveTo>
                  <a:pt x="0" y="0"/>
                </a:moveTo>
                <a:lnTo>
                  <a:pt x="12865100" y="0"/>
                </a:lnTo>
                <a:lnTo>
                  <a:pt x="12865100" y="3850538"/>
                </a:lnTo>
                <a:lnTo>
                  <a:pt x="0" y="3850538"/>
                </a:lnTo>
                <a:lnTo>
                  <a:pt x="0" y="0"/>
                </a:lnTo>
                <a:close/>
              </a:path>
            </a:pathLst>
          </a:custGeom>
          <a:solidFill>
            <a:srgbClr val="5226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文本框 2"/>
          <p:cNvSpPr txBox="1"/>
          <p:nvPr/>
        </p:nvSpPr>
        <p:spPr>
          <a:xfrm>
            <a:off x="776288" y="2116026"/>
            <a:ext cx="10982326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Bookman Old Style" panose="02050604050505020204" charset="0"/>
                <a:ea typeface="微软雅黑" panose="020B0503020204020204" charset="-122"/>
                <a:cs typeface="Bookman Old Style" panose="02050604050505020204" charset="0"/>
              </a:rPr>
              <a:t>China’s Exploration </a:t>
            </a:r>
            <a:r>
              <a:rPr lang="en-US" altLang="zh-CN" sz="5400" b="1" dirty="0">
                <a:solidFill>
                  <a:schemeClr val="bg1"/>
                </a:solidFill>
                <a:latin typeface="Bookman Old Style" panose="02050604050505020204" charset="0"/>
                <a:ea typeface="微软雅黑" panose="020B0503020204020204" charset="-122"/>
                <a:cs typeface="Bookman Old Style" panose="02050604050505020204" charset="0"/>
              </a:rPr>
              <a:t>in Data Property Rights System</a:t>
            </a:r>
            <a:endParaRPr lang="en-US" altLang="zh-CN" sz="5400" b="1" dirty="0">
              <a:solidFill>
                <a:schemeClr val="bg1"/>
              </a:solidFill>
              <a:latin typeface="Bookman Old Style" panose="02050604050505020204" charset="0"/>
              <a:ea typeface="微软雅黑" panose="020B0503020204020204" charset="-122"/>
              <a:cs typeface="Bookman Old Style" panose="020506040505050202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364230" y="5060315"/>
            <a:ext cx="5463540" cy="533400"/>
          </a:xfrm>
          <a:prstGeom prst="roundRect">
            <a:avLst/>
          </a:prstGeom>
          <a:solidFill>
            <a:schemeClr val="bg1"/>
          </a:solidFill>
          <a:ln w="28575" cap="rnd">
            <a:noFill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rgbClr val="51247A"/>
                </a:solidFill>
                <a:latin typeface="Calibri" panose="020F0502020204030204" charset="0"/>
                <a:ea typeface="楷体" panose="02010609060101010101" pitchFamily="49" charset="-122"/>
                <a:cs typeface="Calibri" panose="020F0502020204030204" charset="0"/>
              </a:rPr>
              <a:t>By Shen Weixing</a:t>
            </a:r>
            <a:endParaRPr lang="en-US" sz="2400" dirty="0">
              <a:solidFill>
                <a:srgbClr val="51247A"/>
              </a:solidFill>
              <a:latin typeface="Calibri" panose="020F0502020204030204" charset="0"/>
              <a:ea typeface="楷体" panose="02010609060101010101" pitchFamily="49" charset="-122"/>
              <a:cs typeface="Calibri" panose="020F0502020204030204" charset="0"/>
            </a:endParaRPr>
          </a:p>
          <a:p>
            <a:pPr algn="ctr"/>
            <a:r>
              <a:rPr lang="en-US" sz="2400" dirty="0">
                <a:solidFill>
                  <a:srgbClr val="51247A"/>
                </a:solidFill>
                <a:latin typeface="Calibri" panose="020F0502020204030204" charset="0"/>
                <a:ea typeface="楷体" panose="02010609060101010101" pitchFamily="49" charset="-122"/>
                <a:cs typeface="Calibri" panose="020F0502020204030204" charset="0"/>
              </a:rPr>
              <a:t>Tsinghua University, Beijing</a:t>
            </a:r>
            <a:endParaRPr lang="en-US" sz="2400" dirty="0">
              <a:solidFill>
                <a:srgbClr val="51247A"/>
              </a:solidFill>
              <a:latin typeface="Calibri" panose="020F0502020204030204" charset="0"/>
              <a:ea typeface="楷体" panose="02010609060101010101" pitchFamily="49" charset="-122"/>
              <a:cs typeface="Calibri" panose="020F0502020204030204" charset="0"/>
            </a:endParaRPr>
          </a:p>
          <a:p>
            <a:pPr algn="ctr"/>
            <a:r>
              <a:rPr lang="en-US" sz="2400" dirty="0">
                <a:solidFill>
                  <a:srgbClr val="51247A"/>
                </a:solidFill>
                <a:latin typeface="Calibri" panose="020F0502020204030204" charset="0"/>
                <a:ea typeface="楷体" panose="02010609060101010101" pitchFamily="49" charset="-122"/>
                <a:cs typeface="Calibri" panose="020F0502020204030204" charset="0"/>
              </a:rPr>
              <a:t>2026.9.9</a:t>
            </a:r>
            <a:endParaRPr lang="en-US" sz="2400" dirty="0">
              <a:solidFill>
                <a:srgbClr val="51247A"/>
              </a:solidFill>
              <a:latin typeface="Calibri" panose="020F0502020204030204" charset="0"/>
              <a:ea typeface="楷体" panose="02010609060101010101" pitchFamily="49" charset="-122"/>
              <a:cs typeface="Calibri" panose="020F05020202040302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</a:t>
            </a:r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579120" y="2712720"/>
            <a:ext cx="10916285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B. The Structural Separation of Data Property </a:t>
            </a: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Rights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10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From Data as a Factor of Production to Data Property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grpSp>
        <p:nvGrpSpPr>
          <p:cNvPr id="342" name="组合 341"/>
          <p:cNvGrpSpPr/>
          <p:nvPr>
            <p:custDataLst>
              <p:tags r:id="rId3"/>
            </p:custDataLst>
          </p:nvPr>
        </p:nvGrpSpPr>
        <p:grpSpPr>
          <a:xfrm>
            <a:off x="670535" y="5229445"/>
            <a:ext cx="2237413" cy="1074420"/>
            <a:chOff x="3300992" y="4637816"/>
            <a:chExt cx="2237413" cy="1074420"/>
          </a:xfrm>
        </p:grpSpPr>
        <p:grpSp>
          <p:nvGrpSpPr>
            <p:cNvPr id="343" name="组合 342"/>
            <p:cNvGrpSpPr/>
            <p:nvPr/>
          </p:nvGrpSpPr>
          <p:grpSpPr>
            <a:xfrm>
              <a:off x="3337495" y="4637816"/>
              <a:ext cx="2200910" cy="1074420"/>
              <a:chOff x="1290222" y="3658542"/>
              <a:chExt cx="3168630" cy="1074420"/>
            </a:xfrm>
            <a:solidFill>
              <a:srgbClr val="ED7D31">
                <a:lumMod val="40000"/>
                <a:lumOff val="60000"/>
              </a:srgbClr>
            </a:solidFill>
          </p:grpSpPr>
          <p:sp>
            <p:nvSpPr>
              <p:cNvPr id="345" name="平行四边形 344"/>
              <p:cNvSpPr/>
              <p:nvPr>
                <p:custDataLst>
                  <p:tags r:id="rId4"/>
                </p:custDataLst>
              </p:nvPr>
            </p:nvSpPr>
            <p:spPr>
              <a:xfrm rot="5400000" flipV="1">
                <a:off x="3449913" y="3724937"/>
                <a:ext cx="1074420" cy="941630"/>
              </a:xfrm>
              <a:prstGeom prst="parallelogram">
                <a:avLst>
                  <a:gd name="adj" fmla="val 7579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46" name="矩形 345"/>
              <p:cNvSpPr/>
              <p:nvPr>
                <p:custDataLst>
                  <p:tags r:id="rId5"/>
                </p:custDataLst>
              </p:nvPr>
            </p:nvSpPr>
            <p:spPr>
              <a:xfrm>
                <a:off x="1290222" y="4158637"/>
                <a:ext cx="2226388" cy="57410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47" name="平行四边形 346"/>
              <p:cNvSpPr/>
              <p:nvPr>
                <p:custDataLst>
                  <p:tags r:id="rId6"/>
                </p:custDataLst>
              </p:nvPr>
            </p:nvSpPr>
            <p:spPr>
              <a:xfrm>
                <a:off x="1290222" y="3659177"/>
                <a:ext cx="3168630" cy="499745"/>
              </a:xfrm>
              <a:prstGeom prst="parallelogram">
                <a:avLst>
                  <a:gd name="adj" fmla="val 130288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344" name="矩形 343"/>
            <p:cNvSpPr/>
            <p:nvPr>
              <p:custDataLst>
                <p:tags r:id="rId7"/>
              </p:custDataLst>
            </p:nvPr>
          </p:nvSpPr>
          <p:spPr>
            <a:xfrm>
              <a:off x="3300992" y="5234081"/>
              <a:ext cx="1530350" cy="403225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15096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2019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48" name="组合 347"/>
          <p:cNvGrpSpPr/>
          <p:nvPr/>
        </p:nvGrpSpPr>
        <p:grpSpPr>
          <a:xfrm>
            <a:off x="3403600" y="4895373"/>
            <a:ext cx="2990373" cy="1206578"/>
            <a:chOff x="5097363" y="3971595"/>
            <a:chExt cx="1967041" cy="1206712"/>
          </a:xfrm>
        </p:grpSpPr>
        <p:grpSp>
          <p:nvGrpSpPr>
            <p:cNvPr id="349" name="组合 348"/>
            <p:cNvGrpSpPr/>
            <p:nvPr/>
          </p:nvGrpSpPr>
          <p:grpSpPr>
            <a:xfrm>
              <a:off x="5097363" y="3971595"/>
              <a:ext cx="1967041" cy="1206712"/>
              <a:chOff x="2466391" y="3493015"/>
              <a:chExt cx="1967041" cy="1206712"/>
            </a:xfrm>
          </p:grpSpPr>
          <p:sp>
            <p:nvSpPr>
              <p:cNvPr id="351" name="平行四边形 350"/>
              <p:cNvSpPr/>
              <p:nvPr/>
            </p:nvSpPr>
            <p:spPr>
              <a:xfrm>
                <a:off x="2466391" y="3494760"/>
                <a:ext cx="1967041" cy="663648"/>
              </a:xfrm>
              <a:prstGeom prst="parallelogram">
                <a:avLst>
                  <a:gd name="adj" fmla="val 130288"/>
                </a:avLst>
              </a:prstGeom>
              <a:solidFill>
                <a:srgbClr val="B9AEE5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52" name="平行四边形 351"/>
              <p:cNvSpPr/>
              <p:nvPr/>
            </p:nvSpPr>
            <p:spPr>
              <a:xfrm rot="5400000" flipV="1">
                <a:off x="3536185" y="3818264"/>
                <a:ext cx="1206712" cy="556214"/>
              </a:xfrm>
              <a:prstGeom prst="parallelogram">
                <a:avLst>
                  <a:gd name="adj" fmla="val 76951"/>
                </a:avLst>
              </a:prstGeom>
              <a:solidFill>
                <a:srgbClr val="615580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53" name="矩形 352"/>
              <p:cNvSpPr/>
              <p:nvPr/>
            </p:nvSpPr>
            <p:spPr>
              <a:xfrm>
                <a:off x="2466392" y="4140090"/>
                <a:ext cx="1401286" cy="558062"/>
              </a:xfrm>
              <a:prstGeom prst="rect">
                <a:avLst/>
              </a:prstGeom>
              <a:solidFill>
                <a:srgbClr val="9486BC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350" name="文本框 349"/>
            <p:cNvSpPr txBox="1"/>
            <p:nvPr/>
          </p:nvSpPr>
          <p:spPr>
            <a:xfrm>
              <a:off x="5098644" y="4683812"/>
              <a:ext cx="1437812" cy="460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2020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70" name="组合 369"/>
          <p:cNvGrpSpPr/>
          <p:nvPr/>
        </p:nvGrpSpPr>
        <p:grpSpPr>
          <a:xfrm>
            <a:off x="6435307" y="4606165"/>
            <a:ext cx="3536733" cy="1349389"/>
            <a:chOff x="5105733" y="3998953"/>
            <a:chExt cx="1951178" cy="1349539"/>
          </a:xfrm>
        </p:grpSpPr>
        <p:grpSp>
          <p:nvGrpSpPr>
            <p:cNvPr id="371" name="组合 370"/>
            <p:cNvGrpSpPr/>
            <p:nvPr/>
          </p:nvGrpSpPr>
          <p:grpSpPr>
            <a:xfrm>
              <a:off x="5105733" y="3998953"/>
              <a:ext cx="1951178" cy="1349539"/>
              <a:chOff x="2474761" y="3520373"/>
              <a:chExt cx="1951178" cy="1349539"/>
            </a:xfrm>
          </p:grpSpPr>
          <p:sp>
            <p:nvSpPr>
              <p:cNvPr id="373" name="平行四边形 372"/>
              <p:cNvSpPr/>
              <p:nvPr/>
            </p:nvSpPr>
            <p:spPr>
              <a:xfrm rot="5400000" flipV="1">
                <a:off x="3499746" y="3938853"/>
                <a:ext cx="1344674" cy="507713"/>
              </a:xfrm>
              <a:prstGeom prst="parallelogram">
                <a:avLst>
                  <a:gd name="adj" fmla="val 76951"/>
                </a:avLst>
              </a:prstGeom>
              <a:solidFill>
                <a:srgbClr val="132766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74" name="矩形 373"/>
              <p:cNvSpPr/>
              <p:nvPr/>
            </p:nvSpPr>
            <p:spPr>
              <a:xfrm>
                <a:off x="2474823" y="4223410"/>
                <a:ext cx="1447458" cy="646502"/>
              </a:xfrm>
              <a:prstGeom prst="rect">
                <a:avLst/>
              </a:prstGeom>
              <a:solidFill>
                <a:srgbClr val="3A4D8F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75" name="平行四边形 374"/>
              <p:cNvSpPr/>
              <p:nvPr/>
            </p:nvSpPr>
            <p:spPr>
              <a:xfrm>
                <a:off x="2474761" y="3521681"/>
                <a:ext cx="1951177" cy="720506"/>
              </a:xfrm>
              <a:prstGeom prst="parallelogram">
                <a:avLst>
                  <a:gd name="adj" fmla="val 130288"/>
                </a:avLst>
              </a:prstGeom>
              <a:solidFill>
                <a:srgbClr val="6A95CC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372" name="文本框 371"/>
            <p:cNvSpPr txBox="1"/>
            <p:nvPr/>
          </p:nvSpPr>
          <p:spPr>
            <a:xfrm>
              <a:off x="5179178" y="4781147"/>
              <a:ext cx="1341044" cy="460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2022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15" name="任意形状 41"/>
          <p:cNvSpPr/>
          <p:nvPr/>
        </p:nvSpPr>
        <p:spPr>
          <a:xfrm rot="21120000">
            <a:off x="24130" y="1919605"/>
            <a:ext cx="12134850" cy="1339215"/>
          </a:xfrm>
          <a:custGeom>
            <a:avLst/>
            <a:gdLst>
              <a:gd name="connsiteX0" fmla="*/ 0 w 10893814"/>
              <a:gd name="connsiteY0" fmla="*/ 1491176 h 1491176"/>
              <a:gd name="connsiteX1" fmla="*/ 10241280 w 10893814"/>
              <a:gd name="connsiteY1" fmla="*/ 928468 h 1491176"/>
              <a:gd name="connsiteX2" fmla="*/ 9762979 w 10893814"/>
              <a:gd name="connsiteY2" fmla="*/ 0 h 1491176"/>
              <a:gd name="connsiteX0-1" fmla="*/ 0 w 10241280"/>
              <a:gd name="connsiteY0-2" fmla="*/ 562708 h 562708"/>
              <a:gd name="connsiteX1-3" fmla="*/ 10241280 w 10241280"/>
              <a:gd name="connsiteY1-4" fmla="*/ 0 h 562708"/>
              <a:gd name="connsiteX0-5" fmla="*/ 0 w 10241280"/>
              <a:gd name="connsiteY0-6" fmla="*/ 562708 h 562708"/>
              <a:gd name="connsiteX1-7" fmla="*/ 10241280 w 10241280"/>
              <a:gd name="connsiteY1-8" fmla="*/ 0 h 562708"/>
              <a:gd name="connsiteX0-9" fmla="*/ 0 w 10241280"/>
              <a:gd name="connsiteY0-10" fmla="*/ 562708 h 573617"/>
              <a:gd name="connsiteX1-11" fmla="*/ 10241280 w 10241280"/>
              <a:gd name="connsiteY1-12" fmla="*/ 0 h 573617"/>
              <a:gd name="connsiteX0-13" fmla="*/ 0 w 10227213"/>
              <a:gd name="connsiteY0-14" fmla="*/ 633047 h 640220"/>
              <a:gd name="connsiteX1-15" fmla="*/ 10227213 w 10227213"/>
              <a:gd name="connsiteY1-16" fmla="*/ 0 h 640220"/>
              <a:gd name="connsiteX0-17" fmla="*/ 0 w 10227213"/>
              <a:gd name="connsiteY0-18" fmla="*/ 633047 h 633047"/>
              <a:gd name="connsiteX1-19" fmla="*/ 10227213 w 10227213"/>
              <a:gd name="connsiteY1-20" fmla="*/ 0 h 633047"/>
              <a:gd name="connsiteX0-21" fmla="*/ 0 w 10227213"/>
              <a:gd name="connsiteY0-22" fmla="*/ 633047 h 633047"/>
              <a:gd name="connsiteX1-23" fmla="*/ 10227213 w 10227213"/>
              <a:gd name="connsiteY1-24" fmla="*/ 0 h 633047"/>
              <a:gd name="connsiteX0-25" fmla="*/ 0 w 10213145"/>
              <a:gd name="connsiteY0-26" fmla="*/ 886265 h 886265"/>
              <a:gd name="connsiteX1-27" fmla="*/ 10213145 w 10213145"/>
              <a:gd name="connsiteY1-28" fmla="*/ 0 h 886265"/>
              <a:gd name="connsiteX0-29" fmla="*/ 0 w 10213145"/>
              <a:gd name="connsiteY0-30" fmla="*/ 886265 h 886265"/>
              <a:gd name="connsiteX1-31" fmla="*/ 10213145 w 10213145"/>
              <a:gd name="connsiteY1-32" fmla="*/ 0 h 886265"/>
              <a:gd name="connsiteX0-33" fmla="*/ 0 w 10213145"/>
              <a:gd name="connsiteY0-34" fmla="*/ 886265 h 886265"/>
              <a:gd name="connsiteX1-35" fmla="*/ 10213145 w 10213145"/>
              <a:gd name="connsiteY1-36" fmla="*/ 0 h 886265"/>
              <a:gd name="connsiteX0-37" fmla="*/ 0 w 10367890"/>
              <a:gd name="connsiteY0-38" fmla="*/ 787791 h 787791"/>
              <a:gd name="connsiteX1-39" fmla="*/ 10367890 w 10367890"/>
              <a:gd name="connsiteY1-40" fmla="*/ 0 h 787791"/>
              <a:gd name="connsiteX0-41" fmla="*/ 0 w 10367890"/>
              <a:gd name="connsiteY0-42" fmla="*/ 956603 h 956603"/>
              <a:gd name="connsiteX1-43" fmla="*/ 10367890 w 10367890"/>
              <a:gd name="connsiteY1-44" fmla="*/ 0 h 9566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0367890" h="956603">
                <a:moveTo>
                  <a:pt x="0" y="956603"/>
                </a:moveTo>
                <a:cubicBezTo>
                  <a:pt x="4405532" y="926123"/>
                  <a:pt x="7376161" y="656493"/>
                  <a:pt x="10367890" y="0"/>
                </a:cubicBezTo>
              </a:path>
            </a:pathLst>
          </a:custGeom>
          <a:noFill/>
          <a:ln w="88900" cap="rnd" cmpd="sng" algn="ctr">
            <a:gradFill flip="none" rotWithShape="1">
              <a:gsLst>
                <a:gs pos="0">
                  <a:srgbClr val="4A66AC">
                    <a:lumMod val="5000"/>
                    <a:lumOff val="95000"/>
                  </a:srgbClr>
                </a:gs>
                <a:gs pos="65000">
                  <a:srgbClr val="512475"/>
                </a:gs>
              </a:gsLst>
              <a:lin ang="0" scaled="1"/>
              <a:tileRect/>
            </a:gradFill>
            <a:prstDash val="solid"/>
            <a:round/>
            <a:headEnd type="none" w="lg" len="lg"/>
            <a:tailEnd type="arrow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AutoShape 27"/>
          <p:cNvSpPr/>
          <p:nvPr/>
        </p:nvSpPr>
        <p:spPr>
          <a:xfrm>
            <a:off x="8035290" y="1503045"/>
            <a:ext cx="3748405" cy="654050"/>
          </a:xfrm>
          <a:prstGeom prst="roundRect">
            <a:avLst>
              <a:gd name="adj" fmla="val 0"/>
            </a:avLst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lnSpc>
                <a:spcPct val="90000"/>
              </a:lnSpc>
              <a:defRPr/>
            </a:pPr>
            <a:r>
              <a:rPr lang="en-US" sz="2000" b="1">
                <a:solidFill>
                  <a:srgbClr val="715096"/>
                </a:solidFill>
              </a:rPr>
              <a:t>The process of </a:t>
            </a:r>
            <a:r>
              <a:rPr lang="en-US" sz="2000" b="1" i="1">
                <a:solidFill>
                  <a:srgbClr val="715096"/>
                </a:solidFill>
              </a:rPr>
              <a:t>market-oriented reform</a:t>
            </a:r>
            <a:r>
              <a:rPr lang="en-US" sz="2000" b="1">
                <a:solidFill>
                  <a:srgbClr val="715096"/>
                </a:solidFill>
              </a:rPr>
              <a:t> has continued to </a:t>
            </a:r>
            <a:r>
              <a:rPr lang="en-US" sz="2000" b="1">
                <a:solidFill>
                  <a:srgbClr val="715096"/>
                </a:solidFill>
              </a:rPr>
              <a:t>advance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61035" y="2072640"/>
            <a:ext cx="2811780" cy="3056255"/>
          </a:xfrm>
          <a:prstGeom prst="roundRect">
            <a:avLst/>
          </a:prstGeom>
          <a:solidFill>
            <a:srgbClr val="715096">
              <a:alpha val="20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Data is recognized as a factor of production.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</p:txBody>
      </p:sp>
      <p:pic>
        <p:nvPicPr>
          <p:cNvPr id="8" name="图片 7" descr="7be74fb9ed9523bf4b05674de22ca1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180" y="3338195"/>
            <a:ext cx="2741930" cy="8407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e26bf629c49ebc28392e981c9b8bc1bb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180" y="4246245"/>
            <a:ext cx="2741930" cy="501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圆角矩形 9"/>
          <p:cNvSpPr/>
          <p:nvPr/>
        </p:nvSpPr>
        <p:spPr>
          <a:xfrm>
            <a:off x="3549650" y="1405890"/>
            <a:ext cx="3134995" cy="3341370"/>
          </a:xfrm>
          <a:prstGeom prst="roundRect">
            <a:avLst/>
          </a:prstGeom>
          <a:solidFill>
            <a:srgbClr val="715096">
              <a:alpha val="20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Accelerate the development of the data factor market.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400" b="1">
                <a:solidFill>
                  <a:srgbClr val="715096"/>
                </a:solidFill>
                <a:sym typeface="+mn-ea"/>
              </a:rPr>
              <a:t> </a:t>
            </a: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</p:txBody>
      </p:sp>
      <p:pic>
        <p:nvPicPr>
          <p:cNvPr id="14" name="图片 13" descr="ecf5fadda9442f90db50ba67bf6544ce"/>
          <p:cNvPicPr>
            <a:picLocks noChangeAspect="1"/>
          </p:cNvPicPr>
          <p:nvPr/>
        </p:nvPicPr>
        <p:blipFill>
          <a:blip r:embed="rId10"/>
          <a:srcRect r="191" b="60581"/>
          <a:stretch>
            <a:fillRect/>
          </a:stretch>
        </p:blipFill>
        <p:spPr>
          <a:xfrm>
            <a:off x="3666490" y="2657475"/>
            <a:ext cx="2901950" cy="476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161e5aea12b4cd0688d547ab8fb6cb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6490" y="3190875"/>
            <a:ext cx="2901950" cy="13404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圆角矩形 15"/>
          <p:cNvSpPr/>
          <p:nvPr/>
        </p:nvSpPr>
        <p:spPr>
          <a:xfrm>
            <a:off x="6851015" y="2738120"/>
            <a:ext cx="4866005" cy="1749425"/>
          </a:xfrm>
          <a:prstGeom prst="roundRect">
            <a:avLst/>
          </a:prstGeom>
          <a:solidFill>
            <a:srgbClr val="715096">
              <a:alpha val="20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Establish the “three rights separation” framework for data.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  <a:sym typeface="+mn-ea"/>
            </a:endParaRPr>
          </a:p>
        </p:txBody>
      </p:sp>
      <p:pic>
        <p:nvPicPr>
          <p:cNvPr id="18" name="图片 17" descr="170411031d0c616a15ca5adf28fbf8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6510" y="3429000"/>
            <a:ext cx="3068955" cy="998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圆角矩形 18"/>
          <p:cNvSpPr/>
          <p:nvPr/>
        </p:nvSpPr>
        <p:spPr>
          <a:xfrm>
            <a:off x="8296910" y="4660265"/>
            <a:ext cx="3420110" cy="475615"/>
          </a:xfrm>
          <a:prstGeom prst="roundRect">
            <a:avLst/>
          </a:prstGeom>
          <a:solidFill>
            <a:srgbClr val="FAF9FC">
              <a:alpha val="88000"/>
            </a:srgbClr>
          </a:solidFill>
          <a:ln w="28575" cap="flat" cmpd="sng">
            <a:solidFill>
              <a:srgbClr val="715096">
                <a:alpha val="68000"/>
              </a:srgbClr>
            </a:solidFill>
            <a:prstDash val="sysDot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hold data resources</a:t>
            </a:r>
            <a:endParaRPr lang="en-US" altLang="zh-CN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8296910" y="5207635"/>
            <a:ext cx="3420110" cy="475615"/>
          </a:xfrm>
          <a:prstGeom prst="roundRect">
            <a:avLst/>
          </a:prstGeom>
          <a:solidFill>
            <a:srgbClr val="FAF9FC">
              <a:alpha val="88000"/>
            </a:srgbClr>
          </a:solidFill>
          <a:ln w="28575" cap="flat" cmpd="sng">
            <a:solidFill>
              <a:srgbClr val="715096">
                <a:alpha val="68000"/>
              </a:srgbClr>
            </a:solidFill>
            <a:prstDash val="sysDot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process and use data</a:t>
            </a:r>
            <a:endParaRPr lang="en-US" altLang="zh-CN" sz="1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7992110" y="5755005"/>
            <a:ext cx="3724910" cy="475615"/>
          </a:xfrm>
          <a:prstGeom prst="roundRect">
            <a:avLst/>
          </a:prstGeom>
          <a:solidFill>
            <a:srgbClr val="FAF9FC">
              <a:alpha val="88000"/>
            </a:srgbClr>
          </a:solidFill>
          <a:ln w="28575" cap="flat" cmpd="sng">
            <a:solidFill>
              <a:srgbClr val="715096">
                <a:alpha val="68000"/>
              </a:srgbClr>
            </a:solidFill>
            <a:prstDash val="sysDot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operate the data products</a:t>
            </a:r>
            <a:endParaRPr lang="en-US" altLang="zh-CN" sz="1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11</a:t>
            </a:r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Logic Behind the Structural Separation of Data Property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cxnSp>
        <p:nvCxnSpPr>
          <p:cNvPr id="5" name="直接箭头连接符 4"/>
          <p:cNvCxnSpPr>
            <a:stCxn id="12" idx="0"/>
            <a:endCxn id="20" idx="1"/>
          </p:cNvCxnSpPr>
          <p:nvPr/>
        </p:nvCxnSpPr>
        <p:spPr>
          <a:xfrm flipV="1">
            <a:off x="1176655" y="3622675"/>
            <a:ext cx="412115" cy="1845310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76580" y="1644650"/>
            <a:ext cx="8082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* The process through which data is produced and circulated</a:t>
            </a:r>
            <a:endParaRPr lang="en-US" altLang="zh-CN" sz="2000" b="1"/>
          </a:p>
        </p:txBody>
      </p:sp>
      <p:sp>
        <p:nvSpPr>
          <p:cNvPr id="12" name="文本框 11"/>
          <p:cNvSpPr txBox="1"/>
          <p:nvPr/>
        </p:nvSpPr>
        <p:spPr>
          <a:xfrm>
            <a:off x="187325" y="5467985"/>
            <a:ext cx="1978660" cy="311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Data Resources</a:t>
            </a:r>
            <a:endParaRPr lang="en-US" altLang="zh-CN" sz="2000" b="1"/>
          </a:p>
        </p:txBody>
      </p:sp>
      <p:sp>
        <p:nvSpPr>
          <p:cNvPr id="13" name="矩形 12"/>
          <p:cNvSpPr/>
          <p:nvPr/>
        </p:nvSpPr>
        <p:spPr>
          <a:xfrm>
            <a:off x="4443730" y="2783205"/>
            <a:ext cx="1433830" cy="167830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715096"/>
                </a:solidFill>
                <a:sym typeface="+mn-ea"/>
              </a:rPr>
              <a:t>Data could be read, aggregated, analyzed, and modeled for more utilization.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873615" y="2740025"/>
            <a:ext cx="1978660" cy="311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Data </a:t>
            </a:r>
            <a:r>
              <a:rPr lang="en-US" altLang="zh-CN" sz="2000" b="1"/>
              <a:t>Products</a:t>
            </a:r>
            <a:endParaRPr lang="en-US" altLang="zh-CN" sz="2000" b="1"/>
          </a:p>
        </p:txBody>
      </p:sp>
      <p:sp>
        <p:nvSpPr>
          <p:cNvPr id="20" name="矩形 19"/>
          <p:cNvSpPr/>
          <p:nvPr/>
        </p:nvSpPr>
        <p:spPr>
          <a:xfrm>
            <a:off x="1588770" y="2783205"/>
            <a:ext cx="1203960" cy="167830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715096"/>
                </a:solidFill>
                <a:sym typeface="+mn-ea"/>
              </a:rPr>
              <a:t>Data should be capable of being lawfully and stably controlled.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21" name="直接箭头连接符 20"/>
          <p:cNvCxnSpPr>
            <a:stCxn id="20" idx="3"/>
            <a:endCxn id="22" idx="1"/>
          </p:cNvCxnSpPr>
          <p:nvPr/>
        </p:nvCxnSpPr>
        <p:spPr>
          <a:xfrm>
            <a:off x="2792730" y="3622675"/>
            <a:ext cx="184785" cy="1282065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>
            <a:off x="2709545" y="475996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hold data resources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23" name="直接箭头连接符 22"/>
          <p:cNvCxnSpPr>
            <a:stCxn id="22" idx="7"/>
            <a:endCxn id="13" idx="1"/>
          </p:cNvCxnSpPr>
          <p:nvPr/>
        </p:nvCxnSpPr>
        <p:spPr>
          <a:xfrm flipV="1">
            <a:off x="4270375" y="3622675"/>
            <a:ext cx="173355" cy="1282065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13" idx="3"/>
            <a:endCxn id="25" idx="1"/>
          </p:cNvCxnSpPr>
          <p:nvPr/>
        </p:nvCxnSpPr>
        <p:spPr>
          <a:xfrm>
            <a:off x="5877560" y="3622675"/>
            <a:ext cx="126365" cy="1282065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5735955" y="475996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process and use data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437755" y="2783205"/>
            <a:ext cx="1521460" cy="167830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715096"/>
                </a:solidFill>
                <a:sym typeface="+mn-ea"/>
              </a:rPr>
              <a:t>Data could enter the market through transfer, licensing, services, or other forms of transaction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27" name="直接箭头连接符 26"/>
          <p:cNvCxnSpPr>
            <a:stCxn id="25" idx="7"/>
            <a:endCxn id="26" idx="1"/>
          </p:cNvCxnSpPr>
          <p:nvPr/>
        </p:nvCxnSpPr>
        <p:spPr>
          <a:xfrm flipV="1">
            <a:off x="7296785" y="3622675"/>
            <a:ext cx="140970" cy="1282065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椭圆 27"/>
          <p:cNvSpPr/>
          <p:nvPr/>
        </p:nvSpPr>
        <p:spPr>
          <a:xfrm>
            <a:off x="8856980" y="478917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the right to operate the data products</a:t>
            </a:r>
            <a:endParaRPr lang="en-US" altLang="zh-CN" sz="16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29" name="直接箭头连接符 28"/>
          <p:cNvCxnSpPr>
            <a:stCxn id="26" idx="3"/>
            <a:endCxn id="28" idx="1"/>
          </p:cNvCxnSpPr>
          <p:nvPr/>
        </p:nvCxnSpPr>
        <p:spPr>
          <a:xfrm>
            <a:off x="8959215" y="3622675"/>
            <a:ext cx="165735" cy="1311275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28" idx="7"/>
            <a:endCxn id="19" idx="2"/>
          </p:cNvCxnSpPr>
          <p:nvPr/>
        </p:nvCxnSpPr>
        <p:spPr>
          <a:xfrm flipV="1">
            <a:off x="10417810" y="3051810"/>
            <a:ext cx="445135" cy="1882140"/>
          </a:xfrm>
          <a:prstGeom prst="straightConnector1">
            <a:avLst/>
          </a:prstGeom>
          <a:ln w="31750">
            <a:solidFill>
              <a:srgbClr val="715096">
                <a:alpha val="77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433830" y="2414905"/>
            <a:ext cx="1647190" cy="325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stage 1: control</a:t>
            </a:r>
            <a:endParaRPr lang="en-US" altLang="zh-CN" b="1"/>
          </a:p>
        </p:txBody>
      </p:sp>
      <p:sp>
        <p:nvSpPr>
          <p:cNvPr id="32" name="文本框 31"/>
          <p:cNvSpPr txBox="1"/>
          <p:nvPr/>
        </p:nvSpPr>
        <p:spPr>
          <a:xfrm>
            <a:off x="4120515" y="2414905"/>
            <a:ext cx="2080260" cy="325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stage 2: </a:t>
            </a:r>
            <a:r>
              <a:rPr lang="en-US" altLang="zh-CN" b="1">
                <a:sym typeface="+mn-ea"/>
              </a:rPr>
              <a:t>utilization</a:t>
            </a:r>
            <a:endParaRPr lang="en-US" altLang="zh-CN" b="1"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327140" y="2383155"/>
            <a:ext cx="3742690" cy="3568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stage 3: market-oriented deployment</a:t>
            </a:r>
            <a:endParaRPr lang="zh-CN" altLang="en-US" b="1"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12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Change of Terminologies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in Three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" name="文本占位符 3"/>
          <p:cNvSpPr txBox="1"/>
          <p:nvPr>
            <p:custDataLst>
              <p:tags r:id="rId3"/>
            </p:custDataLst>
          </p:nvPr>
        </p:nvSpPr>
        <p:spPr>
          <a:xfrm>
            <a:off x="672465" y="1323975"/>
            <a:ext cx="11045190" cy="2308860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ïŝľiďé"/>
          <p:cNvSpPr/>
          <p:nvPr>
            <p:custDataLst>
              <p:tags r:id="rId4"/>
            </p:custDataLst>
          </p:nvPr>
        </p:nvSpPr>
        <p:spPr>
          <a:xfrm>
            <a:off x="717550" y="1367790"/>
            <a:ext cx="10999470" cy="966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National Data Administration changed the terminologies used for three rights in Glossary of Data-related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Terms.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cxnSp>
        <p:nvCxnSpPr>
          <p:cNvPr id="4" name="ïšļîḋê"/>
          <p:cNvCxnSpPr/>
          <p:nvPr/>
        </p:nvCxnSpPr>
        <p:spPr>
          <a:xfrm>
            <a:off x="552062" y="1324097"/>
            <a:ext cx="0" cy="2395220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843915" y="2334260"/>
            <a:ext cx="10678160" cy="109410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replacing: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the right to hold data resources </a:t>
            </a:r>
            <a:r>
              <a:rPr lang="zh-CN" altLang="en-US" sz="2200" b="1">
                <a:solidFill>
                  <a:schemeClr val="accent6">
                    <a:lumMod val="50000"/>
                  </a:schemeClr>
                </a:solidFill>
                <a:sym typeface="+mn-ea"/>
              </a:rPr>
              <a:t>➡</a:t>
            </a:r>
            <a:r>
              <a:rPr lang="en-US" altLang="zh-CN" sz="2200" b="1">
                <a:solidFill>
                  <a:schemeClr val="accent6">
                    <a:lumMod val="50000"/>
                  </a:schemeClr>
                </a:solidFill>
                <a:sym typeface="+mn-ea"/>
              </a:rPr>
              <a:t>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to: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the right to hold data </a:t>
            </a:r>
            <a:endParaRPr lang="en-US" altLang="zh-CN" sz="2200" b="1">
              <a:solidFill>
                <a:srgbClr val="715096"/>
              </a:solidFill>
              <a:sym typeface="+mn-ea"/>
            </a:endParaRPr>
          </a:p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replacing: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 the right to process and use data </a:t>
            </a:r>
            <a:r>
              <a:rPr lang="zh-CN" altLang="en-US" sz="2200" b="1">
                <a:solidFill>
                  <a:schemeClr val="accent6">
                    <a:lumMod val="50000"/>
                  </a:schemeClr>
                </a:solidFill>
                <a:sym typeface="+mn-ea"/>
              </a:rPr>
              <a:t>➡</a:t>
            </a:r>
            <a:r>
              <a:rPr lang="en-US" altLang="zh-CN" sz="2200" b="1">
                <a:solidFill>
                  <a:schemeClr val="accent6">
                    <a:lumMod val="50000"/>
                  </a:schemeClr>
                </a:solidFill>
                <a:sym typeface="+mn-ea"/>
              </a:rPr>
              <a:t> 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to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: the right to use data</a:t>
            </a:r>
            <a:endParaRPr lang="en-US" altLang="zh-CN" sz="2200" b="1">
              <a:solidFill>
                <a:srgbClr val="715096"/>
              </a:solidFill>
              <a:sym typeface="+mn-ea"/>
            </a:endParaRPr>
          </a:p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replacing: 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the right to operate the data products </a:t>
            </a:r>
            <a:r>
              <a:rPr lang="zh-CN" altLang="en-US" sz="2200" b="1">
                <a:solidFill>
                  <a:schemeClr val="accent6">
                    <a:lumMod val="50000"/>
                  </a:schemeClr>
                </a:solidFill>
                <a:sym typeface="+mn-ea"/>
              </a:rPr>
              <a:t>➡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to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: the right to operate data</a:t>
            </a:r>
            <a:endParaRPr lang="en-US" altLang="zh-CN" sz="22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9" name="文本占位符 3"/>
          <p:cNvSpPr txBox="1"/>
          <p:nvPr>
            <p:custDataLst>
              <p:tags r:id="rId5"/>
            </p:custDataLst>
          </p:nvPr>
        </p:nvSpPr>
        <p:spPr>
          <a:xfrm>
            <a:off x="678815" y="3932555"/>
            <a:ext cx="11045190" cy="2308860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5" name="ïšļîḋê"/>
          <p:cNvCxnSpPr/>
          <p:nvPr/>
        </p:nvCxnSpPr>
        <p:spPr>
          <a:xfrm>
            <a:off x="558412" y="3932677"/>
            <a:ext cx="0" cy="2395220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/>
          <p:cNvSpPr/>
          <p:nvPr/>
        </p:nvSpPr>
        <p:spPr>
          <a:xfrm>
            <a:off x="843280" y="4394835"/>
            <a:ext cx="10678795" cy="1675130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>
                <a:solidFill>
                  <a:srgbClr val="715096"/>
                </a:solidFill>
                <a:sym typeface="+mn-ea"/>
              </a:rPr>
              <a:t>1. it is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difficult to draw a clear boundary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between data resources and data products</a:t>
            </a:r>
            <a:r>
              <a:rPr lang="zh-CN" altLang="en-US" sz="2200" b="1">
                <a:solidFill>
                  <a:srgbClr val="715096"/>
                </a:solidFill>
                <a:sym typeface="+mn-ea"/>
              </a:rPr>
              <a:t>；</a:t>
            </a:r>
            <a:endParaRPr lang="zh-CN" altLang="en-US" sz="22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>
                <a:solidFill>
                  <a:srgbClr val="715096"/>
                </a:solidFill>
                <a:sym typeface="+mn-ea"/>
              </a:rPr>
              <a:t>2.A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data product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created at an earlier stage of the circulation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may become the data resource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used as an input for the production at a later stage;</a:t>
            </a:r>
            <a:endParaRPr lang="en-US" altLang="zh-CN" sz="22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200" b="1">
                <a:solidFill>
                  <a:srgbClr val="715096"/>
                </a:solidFill>
                <a:sym typeface="+mn-ea"/>
              </a:rPr>
              <a:t>3. Repeatedly changing between data resources and data products </a:t>
            </a:r>
            <a:r>
              <a:rPr lang="en-US" altLang="zh-CN" sz="2200" b="1" i="1">
                <a:solidFill>
                  <a:srgbClr val="715096"/>
                </a:solidFill>
                <a:sym typeface="+mn-ea"/>
              </a:rPr>
              <a:t>will fragment the object of data property rights.</a:t>
            </a:r>
            <a:endParaRPr lang="zh-CN" altLang="en-US" sz="22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7" name="ïŝľiďé"/>
          <p:cNvSpPr/>
          <p:nvPr>
            <p:custDataLst>
              <p:tags r:id="rId6"/>
            </p:custDataLst>
          </p:nvPr>
        </p:nvSpPr>
        <p:spPr>
          <a:xfrm>
            <a:off x="844550" y="3932555"/>
            <a:ext cx="11004550" cy="462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rationale lies in the renewed understanding of the object of data property rights.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13</a:t>
            </a:r>
            <a:endParaRPr lang="en-US" altLang="zh-C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explanation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Three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占位符 3"/>
          <p:cNvSpPr txBox="1"/>
          <p:nvPr>
            <p:custDataLst>
              <p:tags r:id="rId3"/>
            </p:custDataLst>
          </p:nvPr>
        </p:nvSpPr>
        <p:spPr>
          <a:xfrm>
            <a:off x="2221230" y="1269365"/>
            <a:ext cx="9495790" cy="1566545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占位符 3"/>
          <p:cNvSpPr txBox="1"/>
          <p:nvPr>
            <p:custDataLst>
              <p:tags r:id="rId4"/>
            </p:custDataLst>
          </p:nvPr>
        </p:nvSpPr>
        <p:spPr>
          <a:xfrm>
            <a:off x="2221230" y="3020060"/>
            <a:ext cx="9491980" cy="1566545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占位符 3"/>
          <p:cNvSpPr txBox="1"/>
          <p:nvPr>
            <p:custDataLst>
              <p:tags r:id="rId5"/>
            </p:custDataLst>
          </p:nvPr>
        </p:nvSpPr>
        <p:spPr>
          <a:xfrm>
            <a:off x="2221230" y="4770755"/>
            <a:ext cx="9492615" cy="1561465"/>
          </a:xfrm>
          <a:prstGeom prst="rect">
            <a:avLst/>
          </a:prstGeom>
          <a:ln w="127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23215" y="3087370"/>
            <a:ext cx="1621790" cy="1301115"/>
          </a:xfrm>
          <a:prstGeom prst="roundRect">
            <a:avLst/>
          </a:prstGeom>
          <a:solidFill>
            <a:srgbClr val="784A9A"/>
          </a:solidFill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Three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Rights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ïŝľiďé"/>
          <p:cNvSpPr/>
          <p:nvPr>
            <p:custDataLst>
              <p:tags r:id="rId6"/>
            </p:custDataLst>
          </p:nvPr>
        </p:nvSpPr>
        <p:spPr>
          <a:xfrm>
            <a:off x="2266315" y="1313180"/>
            <a:ext cx="3116580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02E91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Right to Hold Data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02E91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cxnSp>
        <p:nvCxnSpPr>
          <p:cNvPr id="21" name="ïšļîḋê"/>
          <p:cNvCxnSpPr/>
          <p:nvPr/>
        </p:nvCxnSpPr>
        <p:spPr>
          <a:xfrm>
            <a:off x="2100827" y="1269487"/>
            <a:ext cx="0" cy="1474697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ïšļîḋê"/>
          <p:cNvCxnSpPr/>
          <p:nvPr>
            <p:custDataLst>
              <p:tags r:id="rId7"/>
            </p:custDataLst>
          </p:nvPr>
        </p:nvCxnSpPr>
        <p:spPr>
          <a:xfrm>
            <a:off x="2105833" y="3019983"/>
            <a:ext cx="0" cy="1474697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ïšļîḋê"/>
          <p:cNvCxnSpPr/>
          <p:nvPr>
            <p:custDataLst>
              <p:tags r:id="rId8"/>
            </p:custDataLst>
          </p:nvPr>
        </p:nvCxnSpPr>
        <p:spPr>
          <a:xfrm>
            <a:off x="2106607" y="4800450"/>
            <a:ext cx="0" cy="1474697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2386330" y="1760855"/>
            <a:ext cx="2762885" cy="951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90000"/>
              </a:lnSpc>
            </a:pPr>
            <a:r>
              <a:rPr lang="en-US" altLang="zh-CN" sz="2000" b="1"/>
              <a:t>* granting the holder’s autonomous capacity to control data</a:t>
            </a:r>
            <a:endParaRPr lang="en-US" altLang="zh-CN" sz="2000" b="1"/>
          </a:p>
        </p:txBody>
      </p:sp>
      <p:sp>
        <p:nvSpPr>
          <p:cNvPr id="13" name="圆角矩形 12"/>
          <p:cNvSpPr/>
          <p:nvPr/>
        </p:nvSpPr>
        <p:spPr>
          <a:xfrm>
            <a:off x="5697220" y="1348105"/>
            <a:ext cx="5901055" cy="1363980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to determine how the data is stored, encrypted, and accessed;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to protect its control of data from infringement;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to take the responsibility for data security.</a:t>
            </a:r>
            <a:r>
              <a:rPr lang="en-US" altLang="zh-CN" sz="2200" b="1">
                <a:solidFill>
                  <a:srgbClr val="715096"/>
                </a:solidFill>
                <a:sym typeface="+mn-ea"/>
              </a:rPr>
              <a:t> </a:t>
            </a:r>
            <a:endParaRPr lang="en-US" altLang="zh-CN" sz="22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4" name="ïŝľiďé"/>
          <p:cNvSpPr/>
          <p:nvPr>
            <p:custDataLst>
              <p:tags r:id="rId9"/>
            </p:custDataLst>
          </p:nvPr>
        </p:nvSpPr>
        <p:spPr>
          <a:xfrm>
            <a:off x="2266315" y="3157220"/>
            <a:ext cx="3116580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02E91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Right to Use Data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02E91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386330" y="3543300"/>
            <a:ext cx="3119120" cy="951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90000"/>
              </a:lnSpc>
            </a:pPr>
            <a:r>
              <a:rPr lang="en-US" altLang="zh-CN" sz="2000" b="1"/>
              <a:t>* focusing on the utilization of data and further exploitation of its value</a:t>
            </a:r>
            <a:endParaRPr lang="en-US" altLang="zh-CN" sz="2000" b="1"/>
          </a:p>
        </p:txBody>
      </p:sp>
      <p:sp>
        <p:nvSpPr>
          <p:cNvPr id="19" name="圆角矩形 18"/>
          <p:cNvSpPr/>
          <p:nvPr/>
        </p:nvSpPr>
        <p:spPr>
          <a:xfrm>
            <a:off x="5704205" y="3122930"/>
            <a:ext cx="5901055" cy="1363980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to read, analyze, model, and develop data;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where processed data becomes substantively different from the original data, property rights may be allocated over the derived data.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25" name="ïŝľiďé"/>
          <p:cNvSpPr/>
          <p:nvPr>
            <p:custDataLst>
              <p:tags r:id="rId10"/>
            </p:custDataLst>
          </p:nvPr>
        </p:nvSpPr>
        <p:spPr>
          <a:xfrm>
            <a:off x="2266315" y="4897755"/>
            <a:ext cx="3596005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02E91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Right to Operate Data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02E91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386330" y="5582920"/>
            <a:ext cx="3119120" cy="398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90000"/>
              </a:lnSpc>
            </a:pPr>
            <a:r>
              <a:rPr lang="en-US" altLang="zh-CN" sz="2000" b="1"/>
              <a:t>*providing data to </a:t>
            </a:r>
            <a:r>
              <a:rPr lang="en-US" altLang="zh-CN" sz="2000" b="1"/>
              <a:t>others</a:t>
            </a:r>
            <a:endParaRPr lang="en-US" altLang="zh-CN" sz="2000" b="1"/>
          </a:p>
        </p:txBody>
      </p:sp>
      <p:sp>
        <p:nvSpPr>
          <p:cNvPr id="35" name="圆角矩形 34"/>
          <p:cNvSpPr/>
          <p:nvPr/>
        </p:nvSpPr>
        <p:spPr>
          <a:xfrm>
            <a:off x="5697220" y="4894580"/>
            <a:ext cx="5901055" cy="128841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* to promotes the data circulation, utilization, and release of data values.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zh-CN" altLang="en-US" sz="2000" b="1">
                <a:solidFill>
                  <a:srgbClr val="715096"/>
                </a:solidFill>
                <a:sym typeface="+mn-ea"/>
              </a:rPr>
              <a:t>（</a:t>
            </a:r>
            <a:r>
              <a:rPr lang="en-US" altLang="zh-CN" sz="2000" b="1" i="1">
                <a:solidFill>
                  <a:srgbClr val="715096"/>
                </a:solidFill>
                <a:sym typeface="+mn-ea"/>
              </a:rPr>
              <a:t>it needs to be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  <a:sym typeface="+mn-ea"/>
              </a:rPr>
              <a:t>distinguished from</a:t>
            </a:r>
            <a:r>
              <a:rPr lang="en-US" altLang="zh-CN" sz="2000" b="1" i="1">
                <a:solidFill>
                  <a:srgbClr val="715096"/>
                </a:solidFill>
                <a:sym typeface="+mn-ea"/>
              </a:rPr>
              <a:t> the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  <a:sym typeface="+mn-ea"/>
              </a:rPr>
              <a:t>internal use </a:t>
            </a:r>
            <a:r>
              <a:rPr lang="en-US" altLang="zh-CN" sz="2000" b="1" i="1">
                <a:solidFill>
                  <a:srgbClr val="715096"/>
                </a:solidFill>
                <a:sym typeface="+mn-ea"/>
              </a:rPr>
              <a:t>of data</a:t>
            </a:r>
            <a:r>
              <a:rPr lang="zh-CN" altLang="en-US" sz="2000" b="1">
                <a:solidFill>
                  <a:srgbClr val="715096"/>
                </a:solidFill>
                <a:sym typeface="+mn-ea"/>
              </a:rPr>
              <a:t>）</a:t>
            </a:r>
            <a:endParaRPr lang="zh-CN" altLang="en-US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14</a:t>
            </a:r>
            <a:endParaRPr lang="en-US" altLang="zh-C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186690"/>
            <a:ext cx="11243310" cy="6324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80000"/>
              </a:lnSpc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Preliminary Discussion on the Features of Structural Separation of Data Property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1160" y="1211580"/>
            <a:ext cx="5652135" cy="459740"/>
          </a:xfrm>
          <a:prstGeom prst="rect">
            <a:avLst/>
          </a:prstGeom>
          <a:solidFill>
            <a:srgbClr val="71509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/>
              <a:t>Feature 1: allocation of </a:t>
            </a:r>
            <a:r>
              <a:rPr lang="en-US" altLang="zh-CN" b="1"/>
              <a:t>rights</a:t>
            </a:r>
            <a:endParaRPr lang="en-US" altLang="zh-CN" b="1"/>
          </a:p>
        </p:txBody>
      </p:sp>
      <p:sp>
        <p:nvSpPr>
          <p:cNvPr id="3" name="文本框 2"/>
          <p:cNvSpPr txBox="1"/>
          <p:nvPr/>
        </p:nvSpPr>
        <p:spPr>
          <a:xfrm>
            <a:off x="398145" y="1671320"/>
            <a:ext cx="5621655" cy="4589780"/>
          </a:xfrm>
          <a:prstGeom prst="rect">
            <a:avLst/>
          </a:prstGeom>
          <a:noFill/>
          <a:ln>
            <a:solidFill>
              <a:srgbClr val="680874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EBE4EC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indent="0" algn="ctr">
              <a:spcBef>
                <a:spcPct val="0"/>
              </a:spcBef>
              <a:spcAft>
                <a:spcPts val="400"/>
              </a:spcAft>
            </a:pPr>
            <a:endParaRPr lang="zh-CN" altLang="en-US" sz="1400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2510" y="1211580"/>
            <a:ext cx="5652135" cy="459740"/>
          </a:xfrm>
          <a:prstGeom prst="rect">
            <a:avLst/>
          </a:prstGeom>
          <a:solidFill>
            <a:srgbClr val="71509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ym typeface="+mn-ea"/>
              </a:rPr>
              <a:t>Feature 2: parallel enjoyment of </a:t>
            </a:r>
            <a:r>
              <a:rPr lang="en-US" altLang="zh-CN" b="1">
                <a:sym typeface="+mn-ea"/>
              </a:rPr>
              <a:t>rights</a:t>
            </a:r>
            <a:endParaRPr lang="en-US" altLang="zh-CN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19495" y="1671320"/>
            <a:ext cx="5621655" cy="4589780"/>
          </a:xfrm>
          <a:prstGeom prst="rect">
            <a:avLst/>
          </a:prstGeom>
          <a:noFill/>
          <a:ln>
            <a:solidFill>
              <a:srgbClr val="680874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EBE4EC"/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0" indent="0" algn="ctr">
              <a:spcBef>
                <a:spcPct val="0"/>
              </a:spcBef>
              <a:spcAft>
                <a:spcPts val="400"/>
              </a:spcAft>
            </a:pPr>
            <a:endParaRPr lang="zh-CN" altLang="en-US" sz="1400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74345" y="1911350"/>
            <a:ext cx="5454650" cy="906780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The three rights could be freely combined and allocated to different parties.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202680" y="1911350"/>
            <a:ext cx="5454650" cy="906780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Multiple parties may hold the same type of right over the same data and won’t interfere with one another.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2163445" y="397383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seven  combinations</a:t>
            </a:r>
            <a:endParaRPr lang="en-US" altLang="zh-CN" b="1">
              <a:solidFill>
                <a:schemeClr val="accent6">
                  <a:lumMod val="50000"/>
                </a:schemeClr>
              </a:solidFill>
              <a:sym typeface="+mn-ea"/>
            </a:endParaRPr>
          </a:p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of rights</a:t>
            </a:r>
            <a:endParaRPr lang="en-US" altLang="zh-CN" b="1">
              <a:solidFill>
                <a:schemeClr val="accent6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506855" y="3007995"/>
            <a:ext cx="3285490" cy="296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a: combination of all three </a:t>
            </a:r>
            <a:r>
              <a:rPr lang="en-US" altLang="zh-CN" b="1">
                <a:sym typeface="+mn-ea"/>
              </a:rPr>
              <a:t>rights</a:t>
            </a:r>
            <a:endParaRPr lang="en-US" altLang="zh-CN" b="1"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6105" y="3765550"/>
            <a:ext cx="1473835" cy="467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b: the right to hold </a:t>
            </a:r>
            <a:r>
              <a:rPr lang="en-US" altLang="zh-CN" b="1">
                <a:sym typeface="+mn-ea"/>
              </a:rPr>
              <a:t>data</a:t>
            </a:r>
            <a:endParaRPr lang="en-US" altLang="zh-CN" b="1"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9090" y="4660900"/>
            <a:ext cx="1637665" cy="303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c: the right to </a:t>
            </a:r>
            <a:r>
              <a:rPr lang="en-US" altLang="zh-CN" b="1">
                <a:sym typeface="+mn-ea"/>
              </a:rPr>
              <a:t>use dat</a:t>
            </a:r>
            <a:r>
              <a:rPr lang="en-US" altLang="zh-CN" b="1">
                <a:sym typeface="+mn-ea"/>
              </a:rPr>
              <a:t>a</a:t>
            </a:r>
            <a:endParaRPr lang="en-US" altLang="zh-CN" b="1"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97535" y="5326380"/>
            <a:ext cx="1637665" cy="374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d: the right to operate dat</a:t>
            </a:r>
            <a:r>
              <a:rPr lang="en-US" altLang="zh-CN" b="1">
                <a:sym typeface="+mn-ea"/>
              </a:rPr>
              <a:t>a</a:t>
            </a:r>
            <a:endParaRPr lang="en-US" altLang="zh-CN" b="1"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874135" y="3556635"/>
            <a:ext cx="2054860" cy="467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e: the right to hold and use data</a:t>
            </a:r>
            <a:endParaRPr lang="en-US" altLang="zh-CN" b="1"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095750" y="4495800"/>
            <a:ext cx="1936115" cy="68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f: the right to hold and operate data</a:t>
            </a:r>
            <a:endParaRPr lang="en-US" altLang="zh-CN" b="1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556000" y="5304155"/>
            <a:ext cx="1936115" cy="68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g: the right to use and operate data</a:t>
            </a:r>
            <a:endParaRPr lang="en-US" altLang="zh-CN" b="1">
              <a:sym typeface="+mn-ea"/>
            </a:endParaRPr>
          </a:p>
        </p:txBody>
      </p:sp>
      <p:cxnSp>
        <p:nvCxnSpPr>
          <p:cNvPr id="27" name="曲线连接符 26"/>
          <p:cNvCxnSpPr>
            <a:stCxn id="22" idx="0"/>
            <a:endCxn id="31" idx="2"/>
          </p:cNvCxnSpPr>
          <p:nvPr/>
        </p:nvCxnSpPr>
        <p:spPr>
          <a:xfrm rot="16200000">
            <a:off x="2779078" y="3603308"/>
            <a:ext cx="669290" cy="71755"/>
          </a:xfrm>
          <a:prstGeom prst="curvedConnector3">
            <a:avLst>
              <a:gd name="adj1" fmla="val 50047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曲线连接符 32"/>
          <p:cNvCxnSpPr>
            <a:stCxn id="22" idx="1"/>
            <a:endCxn id="11" idx="0"/>
          </p:cNvCxnSpPr>
          <p:nvPr/>
        </p:nvCxnSpPr>
        <p:spPr>
          <a:xfrm rot="16200000" flipV="1">
            <a:off x="1700848" y="3388043"/>
            <a:ext cx="353060" cy="1108075"/>
          </a:xfrm>
          <a:prstGeom prst="curvedConnector3">
            <a:avLst>
              <a:gd name="adj1" fmla="val 16753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曲线连接符 35"/>
          <p:cNvCxnSpPr>
            <a:stCxn id="22" idx="2"/>
            <a:endCxn id="12" idx="3"/>
          </p:cNvCxnSpPr>
          <p:nvPr/>
        </p:nvCxnSpPr>
        <p:spPr>
          <a:xfrm rot="10800000" flipV="1">
            <a:off x="1976755" y="4469130"/>
            <a:ext cx="186690" cy="343535"/>
          </a:xfrm>
          <a:prstGeom prst="curved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曲线连接符 36"/>
          <p:cNvCxnSpPr>
            <a:stCxn id="22" idx="3"/>
            <a:endCxn id="15" idx="3"/>
          </p:cNvCxnSpPr>
          <p:nvPr/>
        </p:nvCxnSpPr>
        <p:spPr>
          <a:xfrm rot="5400000">
            <a:off x="1986280" y="5068570"/>
            <a:ext cx="694055" cy="19621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曲线连接符 37"/>
          <p:cNvCxnSpPr>
            <a:stCxn id="22" idx="4"/>
            <a:endCxn id="23" idx="1"/>
          </p:cNvCxnSpPr>
          <p:nvPr/>
        </p:nvCxnSpPr>
        <p:spPr>
          <a:xfrm rot="5400000" flipV="1">
            <a:off x="2976563" y="5065713"/>
            <a:ext cx="680720" cy="47815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曲线连接符 40"/>
          <p:cNvCxnSpPr>
            <a:stCxn id="22" idx="5"/>
            <a:endCxn id="17" idx="2"/>
          </p:cNvCxnSpPr>
          <p:nvPr/>
        </p:nvCxnSpPr>
        <p:spPr>
          <a:xfrm rot="5400000" flipV="1">
            <a:off x="4215448" y="4328478"/>
            <a:ext cx="357505" cy="1339850"/>
          </a:xfrm>
          <a:prstGeom prst="curvedConnector3">
            <a:avLst>
              <a:gd name="adj1" fmla="val 166519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曲线连接符 41"/>
          <p:cNvCxnSpPr>
            <a:stCxn id="22" idx="6"/>
            <a:endCxn id="16" idx="2"/>
          </p:cNvCxnSpPr>
          <p:nvPr/>
        </p:nvCxnSpPr>
        <p:spPr>
          <a:xfrm flipV="1">
            <a:off x="3992245" y="4024630"/>
            <a:ext cx="909320" cy="44450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8061960" y="394462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the same data</a:t>
            </a:r>
            <a:endParaRPr lang="zh-CN" altLang="en-US" b="1">
              <a:solidFill>
                <a:schemeClr val="accent6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6202680" y="3494405"/>
            <a:ext cx="1443990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party a</a:t>
            </a:r>
            <a:endParaRPr lang="zh-CN" altLang="en-US" b="1">
              <a:solidFill>
                <a:srgbClr val="715096"/>
              </a:solidFill>
            </a:endParaRPr>
          </a:p>
        </p:txBody>
      </p:sp>
      <p:cxnSp>
        <p:nvCxnSpPr>
          <p:cNvPr id="45" name="曲线连接符 44"/>
          <p:cNvCxnSpPr>
            <a:stCxn id="44" idx="4"/>
            <a:endCxn id="43" idx="2"/>
          </p:cNvCxnSpPr>
          <p:nvPr/>
        </p:nvCxnSpPr>
        <p:spPr>
          <a:xfrm rot="5400000" flipV="1">
            <a:off x="7285990" y="3663950"/>
            <a:ext cx="414655" cy="113728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6462395" y="4460875"/>
            <a:ext cx="151193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hold and use</a:t>
            </a:r>
            <a:endParaRPr lang="en-US" altLang="zh-CN" b="1">
              <a:sym typeface="+mn-ea"/>
            </a:endParaRPr>
          </a:p>
        </p:txBody>
      </p:sp>
      <p:sp>
        <p:nvSpPr>
          <p:cNvPr id="47" name="椭圆 46"/>
          <p:cNvSpPr/>
          <p:nvPr/>
        </p:nvSpPr>
        <p:spPr>
          <a:xfrm>
            <a:off x="7149465" y="2963545"/>
            <a:ext cx="1443990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party b</a:t>
            </a:r>
            <a:endParaRPr lang="zh-CN" altLang="en-US" b="1">
              <a:solidFill>
                <a:srgbClr val="715096"/>
              </a:solidFill>
            </a:endParaRPr>
          </a:p>
        </p:txBody>
      </p:sp>
      <p:cxnSp>
        <p:nvCxnSpPr>
          <p:cNvPr id="48" name="曲线连接符 47"/>
          <p:cNvCxnSpPr>
            <a:stCxn id="47" idx="5"/>
            <a:endCxn id="43" idx="1"/>
          </p:cNvCxnSpPr>
          <p:nvPr/>
        </p:nvCxnSpPr>
        <p:spPr>
          <a:xfrm rot="5400000">
            <a:off x="8019733" y="3727133"/>
            <a:ext cx="672465" cy="52070"/>
          </a:xfrm>
          <a:prstGeom prst="curvedConnector3">
            <a:avLst>
              <a:gd name="adj1" fmla="val 44995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7829550" y="3494405"/>
            <a:ext cx="617855" cy="310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hold</a:t>
            </a:r>
            <a:endParaRPr lang="en-US" altLang="zh-CN" b="1">
              <a:sym typeface="+mn-ea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8846820" y="2963545"/>
            <a:ext cx="1443990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party c</a:t>
            </a:r>
            <a:endParaRPr lang="zh-CN" altLang="en-US" b="1">
              <a:solidFill>
                <a:srgbClr val="715096"/>
              </a:solidFill>
            </a:endParaRPr>
          </a:p>
        </p:txBody>
      </p:sp>
      <p:cxnSp>
        <p:nvCxnSpPr>
          <p:cNvPr id="51" name="曲线连接符 50"/>
          <p:cNvCxnSpPr>
            <a:stCxn id="50" idx="4"/>
            <a:endCxn id="43" idx="0"/>
          </p:cNvCxnSpPr>
          <p:nvPr/>
        </p:nvCxnSpPr>
        <p:spPr>
          <a:xfrm rot="5400000">
            <a:off x="9047480" y="3423285"/>
            <a:ext cx="450215" cy="592455"/>
          </a:xfrm>
          <a:prstGeom prst="curvedConnector3">
            <a:avLst>
              <a:gd name="adj1" fmla="val 50071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9065260" y="3698875"/>
            <a:ext cx="1555115" cy="2749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hold and use</a:t>
            </a:r>
            <a:endParaRPr lang="en-US" altLang="zh-CN" b="1">
              <a:sym typeface="+mn-ea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10306050" y="3494405"/>
            <a:ext cx="1443990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party d</a:t>
            </a:r>
            <a:endParaRPr lang="zh-CN" altLang="en-US" b="1">
              <a:solidFill>
                <a:srgbClr val="715096"/>
              </a:solidFill>
            </a:endParaRPr>
          </a:p>
        </p:txBody>
      </p:sp>
      <p:cxnSp>
        <p:nvCxnSpPr>
          <p:cNvPr id="54" name="曲线连接符 53"/>
          <p:cNvCxnSpPr>
            <a:stCxn id="53" idx="4"/>
            <a:endCxn id="43" idx="6"/>
          </p:cNvCxnSpPr>
          <p:nvPr/>
        </p:nvCxnSpPr>
        <p:spPr>
          <a:xfrm rot="5400000">
            <a:off x="10252075" y="3663315"/>
            <a:ext cx="414655" cy="113728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9890760" y="4490085"/>
            <a:ext cx="1931670" cy="2749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hold and operate</a:t>
            </a:r>
            <a:endParaRPr lang="en-US" altLang="zh-CN" b="1">
              <a:sym typeface="+mn-ea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202680" y="5074920"/>
            <a:ext cx="5455285" cy="1052830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indent="0" algn="l" fontAlgn="auto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1600" b="1">
                <a:solidFill>
                  <a:srgbClr val="715096"/>
                </a:solidFill>
                <a:sym typeface="+mn-ea"/>
              </a:rPr>
              <a:t>       Data property rights have become the </a:t>
            </a:r>
            <a:r>
              <a:rPr lang="en-US" altLang="zh-CN" sz="1600" b="1" i="1">
                <a:solidFill>
                  <a:srgbClr val="C00000"/>
                </a:solidFill>
                <a:sym typeface="+mn-ea"/>
              </a:rPr>
              <a:t>modular institutional tools </a:t>
            </a:r>
            <a:r>
              <a:rPr lang="en-US" altLang="zh-CN" sz="1600" b="1">
                <a:solidFill>
                  <a:srgbClr val="715096"/>
                </a:solidFill>
                <a:sym typeface="+mn-ea"/>
              </a:rPr>
              <a:t>that can be </a:t>
            </a:r>
            <a:r>
              <a:rPr lang="en-US" altLang="zh-CN" sz="1600" b="1" i="1">
                <a:solidFill>
                  <a:srgbClr val="C00000"/>
                </a:solidFill>
                <a:sym typeface="+mn-ea"/>
              </a:rPr>
              <a:t>flexibly adjusted </a:t>
            </a:r>
            <a:r>
              <a:rPr lang="en-US" altLang="zh-CN" sz="1600" b="1">
                <a:solidFill>
                  <a:srgbClr val="715096"/>
                </a:solidFill>
                <a:sym typeface="+mn-ea"/>
              </a:rPr>
              <a:t>(more details in part 4).</a:t>
            </a:r>
            <a:endParaRPr lang="zh-CN" altLang="en-US" sz="16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15</a:t>
            </a:r>
            <a:endParaRPr lang="en-US" altLang="zh-C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579120" y="2712720"/>
            <a:ext cx="10916285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C. From Property Rights to Facilitating the Transfer of </a:t>
            </a: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Rights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16</a:t>
            </a:r>
            <a:endParaRPr lang="en-US" altLang="zh-C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Diverse Forms of Transactions in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Practice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4" name="图片 3" descr="方块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68500" y="1902460"/>
            <a:ext cx="918210" cy="918210"/>
          </a:xfrm>
          <a:prstGeom prst="rect">
            <a:avLst/>
          </a:prstGeom>
        </p:spPr>
      </p:pic>
      <p:pic>
        <p:nvPicPr>
          <p:cNvPr id="5" name="图片 4" descr="方块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14625" y="1949450"/>
            <a:ext cx="918210" cy="918210"/>
          </a:xfrm>
          <a:prstGeom prst="rect">
            <a:avLst/>
          </a:prstGeom>
        </p:spPr>
      </p:pic>
      <p:pic>
        <p:nvPicPr>
          <p:cNvPr id="8" name="图片 7" descr="方块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36800" y="1403350"/>
            <a:ext cx="918210" cy="91821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 rot="660000">
            <a:off x="1911350" y="2246630"/>
            <a:ext cx="641350" cy="32448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hold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 rot="660000">
            <a:off x="2059305" y="1710055"/>
            <a:ext cx="1215390" cy="53848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operate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 rot="660000">
            <a:off x="2649220" y="2284730"/>
            <a:ext cx="577850" cy="33845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use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13" name="图片 12" descr="右箭头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826000" y="1447800"/>
            <a:ext cx="1270000" cy="1270000"/>
          </a:xfrm>
          <a:prstGeom prst="rect">
            <a:avLst/>
          </a:prstGeom>
        </p:spPr>
      </p:pic>
      <p:pic>
        <p:nvPicPr>
          <p:cNvPr id="14" name="图片 13" descr="右箭头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908550" y="1504950"/>
            <a:ext cx="1270000" cy="1270000"/>
          </a:xfrm>
          <a:prstGeom prst="rect">
            <a:avLst/>
          </a:prstGeom>
        </p:spPr>
      </p:pic>
      <p:pic>
        <p:nvPicPr>
          <p:cNvPr id="16" name="图片 15" descr="方块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95490" y="1403350"/>
            <a:ext cx="918210" cy="91821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2"/>
            </p:custDataLst>
          </p:nvPr>
        </p:nvSpPr>
        <p:spPr>
          <a:xfrm rot="660000">
            <a:off x="6912610" y="1932940"/>
            <a:ext cx="1215390" cy="53848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operate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20" name="图片 19" descr="人-头像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01000" y="2090420"/>
            <a:ext cx="476885" cy="476885"/>
          </a:xfrm>
          <a:prstGeom prst="rect">
            <a:avLst/>
          </a:prstGeom>
        </p:spPr>
      </p:pic>
      <p:pic>
        <p:nvPicPr>
          <p:cNvPr id="21" name="图片 20" descr="人-头像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825355" y="2103755"/>
            <a:ext cx="476885" cy="476885"/>
          </a:xfrm>
          <a:prstGeom prst="rect">
            <a:avLst/>
          </a:prstGeom>
        </p:spPr>
      </p:pic>
      <p:pic>
        <p:nvPicPr>
          <p:cNvPr id="22" name="图片 21" descr="方块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2790" y="1925955"/>
            <a:ext cx="918210" cy="918210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8"/>
            </p:custDataLst>
          </p:nvPr>
        </p:nvSpPr>
        <p:spPr>
          <a:xfrm rot="660000">
            <a:off x="7025640" y="2270125"/>
            <a:ext cx="641350" cy="32448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hold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24" name="图片 23" descr="方块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44610" y="1807210"/>
            <a:ext cx="918210" cy="91821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30"/>
            </p:custDataLst>
          </p:nvPr>
        </p:nvSpPr>
        <p:spPr>
          <a:xfrm rot="660000">
            <a:off x="8902700" y="2099945"/>
            <a:ext cx="577850" cy="33845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use</a:t>
            </a:r>
            <a:endParaRPr lang="en-US" altLang="zh-CN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cxnSp>
        <p:nvCxnSpPr>
          <p:cNvPr id="42" name="曲线连接符 41"/>
          <p:cNvCxnSpPr>
            <a:stCxn id="20" idx="0"/>
            <a:endCxn id="21" idx="0"/>
          </p:cNvCxnSpPr>
          <p:nvPr>
            <p:custDataLst>
              <p:tags r:id="rId31"/>
            </p:custDataLst>
          </p:nvPr>
        </p:nvCxnSpPr>
        <p:spPr>
          <a:xfrm rot="16200000" flipH="1">
            <a:off x="9145270" y="1184910"/>
            <a:ext cx="13335" cy="1824355"/>
          </a:xfrm>
          <a:prstGeom prst="curvedConnector3">
            <a:avLst>
              <a:gd name="adj1" fmla="val -1785714"/>
            </a:avLst>
          </a:prstGeom>
          <a:ln w="53975">
            <a:solidFill>
              <a:srgbClr val="715096">
                <a:alpha val="72000"/>
              </a:srgb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>
            <p:custDataLst>
              <p:tags r:id="rId32"/>
            </p:custDataLst>
          </p:nvPr>
        </p:nvSpPr>
        <p:spPr>
          <a:xfrm>
            <a:off x="1348105" y="2820670"/>
            <a:ext cx="3285490" cy="296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the static framework of rights</a:t>
            </a:r>
            <a:endParaRPr lang="en-US" altLang="zh-CN" b="1"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33"/>
            </p:custDataLst>
          </p:nvPr>
        </p:nvSpPr>
        <p:spPr>
          <a:xfrm>
            <a:off x="7691755" y="2867660"/>
            <a:ext cx="2257425" cy="315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the </a:t>
            </a:r>
            <a:r>
              <a:rPr lang="en-US" altLang="zh-CN" b="1">
                <a:sym typeface="+mn-ea"/>
              </a:rPr>
              <a:t>rights are flowed</a:t>
            </a:r>
            <a:endParaRPr lang="en-US" altLang="zh-CN" b="1">
              <a:sym typeface="+mn-ea"/>
            </a:endParaRPr>
          </a:p>
        </p:txBody>
      </p:sp>
      <p:sp>
        <p:nvSpPr>
          <p:cNvPr id="28" name="AutoShape 27"/>
          <p:cNvSpPr/>
          <p:nvPr/>
        </p:nvSpPr>
        <p:spPr>
          <a:xfrm>
            <a:off x="788670" y="3851910"/>
            <a:ext cx="10558145" cy="45593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ctr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Some involve the direct delivery of data to the data recipient.</a:t>
            </a:r>
            <a:endParaRPr lang="zh-CN" altLang="en-US" sz="2000" b="1">
              <a:solidFill>
                <a:srgbClr val="715096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3308350"/>
            <a:ext cx="8082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* Data transactions take many different forms:</a:t>
            </a:r>
            <a:endParaRPr lang="zh-CN" altLang="en-US" sz="2000" b="1"/>
          </a:p>
        </p:txBody>
      </p:sp>
      <p:sp>
        <p:nvSpPr>
          <p:cNvPr id="30" name="AutoShape 27"/>
          <p:cNvSpPr/>
          <p:nvPr/>
        </p:nvSpPr>
        <p:spPr>
          <a:xfrm>
            <a:off x="788670" y="4385945"/>
            <a:ext cx="5167630" cy="474980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Some provide access through an API.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32" name="AutoShape 27"/>
          <p:cNvSpPr/>
          <p:nvPr/>
        </p:nvSpPr>
        <p:spPr>
          <a:xfrm>
            <a:off x="6036310" y="4386580"/>
            <a:ext cx="5311140" cy="469265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Some entrust others to process the data.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33" name="AutoShape 27"/>
          <p:cNvSpPr/>
          <p:nvPr/>
        </p:nvSpPr>
        <p:spPr>
          <a:xfrm>
            <a:off x="788670" y="4934585"/>
            <a:ext cx="10558145" cy="454025"/>
          </a:xfrm>
          <a:prstGeom prst="roundRect">
            <a:avLst>
              <a:gd name="adj" fmla="val 0"/>
            </a:avLst>
          </a:prstGeom>
          <a:solidFill>
            <a:srgbClr val="EFEAF5">
              <a:alpha val="78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Some involve multiple parties jointly investing data and technology for integrated development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34" name="AutoShape 27"/>
          <p:cNvSpPr/>
          <p:nvPr/>
        </p:nvSpPr>
        <p:spPr>
          <a:xfrm>
            <a:off x="789305" y="5467350"/>
            <a:ext cx="10558145" cy="461010"/>
          </a:xfrm>
          <a:prstGeom prst="roundRect">
            <a:avLst>
              <a:gd name="adj" fmla="val 0"/>
            </a:avLst>
          </a:prstGeom>
          <a:solidFill>
            <a:srgbClr val="EFEAF5">
              <a:alpha val="9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Some require intermediaries to match supply and demand and create opportunities.</a:t>
            </a:r>
            <a:endParaRPr lang="zh-CN" altLang="en-US" sz="2000" b="1">
              <a:solidFill>
                <a:srgbClr val="715096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17</a:t>
            </a:r>
            <a:endParaRPr lang="en-US" altLang="zh-C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Darft of Four Model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Contracts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8082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* China regulates data transactions through </a:t>
            </a:r>
            <a:r>
              <a:rPr lang="en-US" altLang="zh-CN" sz="2000" b="1" i="1"/>
              <a:t>model contracts</a:t>
            </a:r>
            <a:r>
              <a:rPr lang="en-US" altLang="zh-CN" sz="2000" b="1"/>
              <a:t>:</a:t>
            </a:r>
            <a:endParaRPr lang="en-US" altLang="zh-CN" sz="2000" b="1"/>
          </a:p>
        </p:txBody>
      </p:sp>
      <p:sp>
        <p:nvSpPr>
          <p:cNvPr id="2" name="AutoShape 27"/>
          <p:cNvSpPr/>
          <p:nvPr/>
        </p:nvSpPr>
        <p:spPr>
          <a:xfrm>
            <a:off x="577215" y="1974850"/>
            <a:ext cx="11140440" cy="3927475"/>
          </a:xfrm>
          <a:prstGeom prst="roundRect">
            <a:avLst>
              <a:gd name="adj" fmla="val 0"/>
            </a:avLst>
          </a:prstGeom>
          <a:solidFill>
            <a:srgbClr val="715096">
              <a:alpha val="14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        the National Data Administration (NDA) and the State Administration for Market Regulation (SAMR) jointly issued four model contracts: </a:t>
            </a:r>
            <a:endParaRPr lang="en-US" altLang="zh-CN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58975" y="289750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provision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71950" y="289750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commission processing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54140" y="289750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combining and development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736330" y="289750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intermediary contract 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18</a:t>
            </a:r>
            <a:endParaRPr lang="en-US" altLang="zh-C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Definition of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Four Model Contracts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8082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* China regulates data transactions through </a:t>
            </a:r>
            <a:r>
              <a:rPr lang="en-US" altLang="zh-CN" sz="2000" b="1" i="1"/>
              <a:t>model contracts</a:t>
            </a:r>
            <a:r>
              <a:rPr lang="en-US" altLang="zh-CN" sz="2000" b="1"/>
              <a:t>:</a:t>
            </a:r>
            <a:endParaRPr lang="en-US" altLang="zh-CN" sz="2000" b="1"/>
          </a:p>
        </p:txBody>
      </p:sp>
      <p:sp>
        <p:nvSpPr>
          <p:cNvPr id="2" name="AutoShape 27"/>
          <p:cNvSpPr/>
          <p:nvPr/>
        </p:nvSpPr>
        <p:spPr>
          <a:xfrm>
            <a:off x="577215" y="1974850"/>
            <a:ext cx="11140440" cy="4203065"/>
          </a:xfrm>
          <a:prstGeom prst="roundRect">
            <a:avLst>
              <a:gd name="adj" fmla="val 0"/>
            </a:avLst>
          </a:prstGeom>
          <a:solidFill>
            <a:srgbClr val="715096">
              <a:alpha val="14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54150" y="211645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provision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53205" y="211645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commission processing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52260" y="211645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combining and development contract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251315" y="2116455"/>
            <a:ext cx="1546225" cy="2411095"/>
          </a:xfrm>
          <a:prstGeom prst="rect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The data intermediary contract 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948690" y="4637405"/>
            <a:ext cx="2425065" cy="146875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It applies where a party provides the data to the another party through transfer, licensing, sharing, or other ways.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623310" y="4637405"/>
            <a:ext cx="2405380" cy="146875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It applies where a party entrusts data over which it has lawful rights to another party.</a:t>
            </a:r>
            <a:endParaRPr lang="zh-CN" altLang="en-US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278245" y="4637405"/>
            <a:ext cx="2409825" cy="146875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It applies to situations where parties share data over which they have lawful rights for the purpose of jointly creating something.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30945" y="4637405"/>
            <a:ext cx="2409825" cy="1468755"/>
          </a:xfrm>
          <a:prstGeom prst="roundRect">
            <a:avLst/>
          </a:prstGeom>
          <a:solidFill>
            <a:srgbClr val="715096">
              <a:alpha val="3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rgbClr val="715096"/>
                </a:solidFill>
                <a:sym typeface="+mn-ea"/>
              </a:rPr>
              <a:t>It applies where an intermediary provides services.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19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5105" y="1032510"/>
            <a:ext cx="5233670" cy="5387975"/>
          </a:xfrm>
          <a:prstGeom prst="rect">
            <a:avLst/>
          </a:prstGeom>
        </p:spPr>
      </p:pic>
      <p:sp>
        <p:nvSpPr>
          <p:cNvPr id="12" name="object 4"/>
          <p:cNvSpPr/>
          <p:nvPr/>
        </p:nvSpPr>
        <p:spPr>
          <a:xfrm>
            <a:off x="528320" y="1031875"/>
            <a:ext cx="8218170" cy="5387975"/>
          </a:xfrm>
          <a:custGeom>
            <a:avLst/>
            <a:gdLst/>
            <a:ahLst/>
            <a:cxnLst/>
            <a:rect l="l" t="t" r="r" b="b"/>
            <a:pathLst>
              <a:path w="12865100" h="3850640">
                <a:moveTo>
                  <a:pt x="0" y="0"/>
                </a:moveTo>
                <a:lnTo>
                  <a:pt x="12865100" y="0"/>
                </a:lnTo>
                <a:lnTo>
                  <a:pt x="12865100" y="3850538"/>
                </a:lnTo>
                <a:lnTo>
                  <a:pt x="0" y="3850538"/>
                </a:lnTo>
                <a:lnTo>
                  <a:pt x="0" y="0"/>
                </a:lnTo>
                <a:close/>
              </a:path>
            </a:pathLst>
          </a:custGeom>
          <a:solidFill>
            <a:srgbClr val="71509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文本框 15"/>
          <p:cNvSpPr txBox="1"/>
          <p:nvPr/>
        </p:nvSpPr>
        <p:spPr>
          <a:xfrm>
            <a:off x="1831975" y="1122680"/>
            <a:ext cx="3872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Table of Contents</a:t>
            </a:r>
            <a:endParaRPr lang="en-US" altLang="zh-CN" sz="3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OfficePLUS.cn-3"/>
          <p:cNvSpPr/>
          <p:nvPr/>
        </p:nvSpPr>
        <p:spPr>
          <a:xfrm>
            <a:off x="802529" y="1272622"/>
            <a:ext cx="838200" cy="101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sp>
        <p:nvSpPr>
          <p:cNvPr id="19" name="OfficePLUS.cn-4"/>
          <p:cNvSpPr/>
          <p:nvPr/>
        </p:nvSpPr>
        <p:spPr>
          <a:xfrm>
            <a:off x="822214" y="1512017"/>
            <a:ext cx="469900" cy="889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ym typeface="+mn-lt"/>
            </a:endParaRPr>
          </a:p>
        </p:txBody>
      </p:sp>
      <p:grpSp>
        <p:nvGrpSpPr>
          <p:cNvPr id="27" name="OfficePLUS.cn-5"/>
          <p:cNvGrpSpPr/>
          <p:nvPr>
            <p:custDataLst>
              <p:tags r:id="rId5"/>
            </p:custDataLst>
          </p:nvPr>
        </p:nvGrpSpPr>
        <p:grpSpPr>
          <a:xfrm>
            <a:off x="810183" y="1827385"/>
            <a:ext cx="6951985" cy="577388"/>
            <a:chOff x="867241" y="2088968"/>
            <a:chExt cx="6951985" cy="577388"/>
          </a:xfrm>
        </p:grpSpPr>
        <p:sp>
          <p:nvSpPr>
            <p:cNvPr id="28" name="OfficePLUS.cn-5-1"/>
            <p:cNvSpPr txBox="1"/>
            <p:nvPr>
              <p:custDataLst>
                <p:tags r:id="rId6"/>
              </p:custDataLst>
            </p:nvPr>
          </p:nvSpPr>
          <p:spPr>
            <a:xfrm flipH="1">
              <a:off x="1586066" y="2165803"/>
              <a:ext cx="623316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FFFF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  <a:sym typeface="+mn-ea"/>
                </a:rPr>
                <a:t>Brief Introduction</a:t>
              </a:r>
              <a:endParaRPr lang="en-US" altLang="zh-CN" sz="2400" b="1" dirty="0">
                <a:solidFill>
                  <a:srgbClr val="FFFFFF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endParaRPr>
            </a:p>
          </p:txBody>
        </p:sp>
        <p:sp>
          <p:nvSpPr>
            <p:cNvPr id="31" name="OfficePLUS.cn-5-2"/>
            <p:cNvSpPr/>
            <p:nvPr>
              <p:custDataLst>
                <p:tags r:id="rId7"/>
              </p:custDataLst>
            </p:nvPr>
          </p:nvSpPr>
          <p:spPr>
            <a:xfrm>
              <a:off x="867241" y="2088968"/>
              <a:ext cx="577388" cy="577388"/>
            </a:xfrm>
            <a:prstGeom prst="roundRect">
              <a:avLst>
                <a:gd name="adj" fmla="val 2491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63500" dir="13500003" rotWithShape="0">
                <a:srgbClr val="C9D1FE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" name="OfficePLUS.cn-5"/>
          <p:cNvGrpSpPr/>
          <p:nvPr>
            <p:custDataLst>
              <p:tags r:id="rId8"/>
            </p:custDataLst>
          </p:nvPr>
        </p:nvGrpSpPr>
        <p:grpSpPr>
          <a:xfrm>
            <a:off x="810537" y="2594919"/>
            <a:ext cx="7935600" cy="577388"/>
            <a:chOff x="860891" y="2102303"/>
            <a:chExt cx="7935600" cy="577388"/>
          </a:xfrm>
        </p:grpSpPr>
        <p:sp>
          <p:nvSpPr>
            <p:cNvPr id="5" name="OfficePLUS.cn-5-1"/>
            <p:cNvSpPr txBox="1"/>
            <p:nvPr>
              <p:custDataLst>
                <p:tags r:id="rId9"/>
              </p:custDataLst>
            </p:nvPr>
          </p:nvSpPr>
          <p:spPr>
            <a:xfrm flipH="1">
              <a:off x="1488911" y="2139133"/>
              <a:ext cx="730758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 </a:t>
              </a:r>
              <a:r>
                <a:rPr lang="en-US" altLang="zh-CN" sz="20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The Structural Separation of Data Property Rights </a:t>
              </a:r>
              <a:endPara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860891" y="2102303"/>
              <a:ext cx="590723" cy="577388"/>
              <a:chOff x="860891" y="1940378"/>
              <a:chExt cx="590723" cy="577388"/>
            </a:xfrm>
          </p:grpSpPr>
          <p:sp>
            <p:nvSpPr>
              <p:cNvPr id="8" name="OfficePLUS.cn-5-2"/>
              <p:cNvSpPr/>
              <p:nvPr>
                <p:custDataLst>
                  <p:tags r:id="rId10"/>
                </p:custDataLst>
              </p:nvPr>
            </p:nvSpPr>
            <p:spPr>
              <a:xfrm>
                <a:off x="874226" y="1940378"/>
                <a:ext cx="577388" cy="577388"/>
              </a:xfrm>
              <a:prstGeom prst="roundRect">
                <a:avLst>
                  <a:gd name="adj" fmla="val 24915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127000" dist="63500" dir="13500003" rotWithShape="0">
                  <a:srgbClr val="C9D1FE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9" name="OfficePLUS.cn-5-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0891" y="1940378"/>
                <a:ext cx="584835" cy="577215"/>
              </a:xfrm>
              <a:prstGeom prst="roundRect">
                <a:avLst>
                  <a:gd name="adj" fmla="val 24915"/>
                </a:avLst>
              </a:prstGeom>
              <a:solidFill>
                <a:srgbClr val="715096">
                  <a:alpha val="57000"/>
                </a:srgbClr>
              </a:solidFill>
              <a:ln>
                <a:noFill/>
              </a:ln>
              <a:effectLst>
                <a:outerShdw blurRad="127000" dist="63500" dir="2700001" rotWithShape="0">
                  <a:schemeClr val="tx1">
                    <a:alpha val="2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b="1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lt"/>
                </a:endParaRPr>
              </a:p>
            </p:txBody>
          </p:sp>
        </p:grpSp>
        <p:sp>
          <p:nvSpPr>
            <p:cNvPr id="10" name="OfficePLUS.cn-5-4"/>
            <p:cNvSpPr txBox="1"/>
            <p:nvPr>
              <p:custDataLst>
                <p:tags r:id="rId12"/>
              </p:custDataLst>
            </p:nvPr>
          </p:nvSpPr>
          <p:spPr>
            <a:xfrm>
              <a:off x="889471" y="2156278"/>
              <a:ext cx="523240" cy="39624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lt"/>
                </a:rPr>
                <a:t>B</a:t>
              </a:r>
              <a:endPara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13" name="OfficePLUS.cn-5"/>
          <p:cNvGrpSpPr/>
          <p:nvPr>
            <p:custDataLst>
              <p:tags r:id="rId13"/>
            </p:custDataLst>
          </p:nvPr>
        </p:nvGrpSpPr>
        <p:grpSpPr>
          <a:xfrm>
            <a:off x="822397" y="3402080"/>
            <a:ext cx="7923530" cy="585470"/>
            <a:chOff x="879306" y="2132783"/>
            <a:chExt cx="7923530" cy="585470"/>
          </a:xfrm>
        </p:grpSpPr>
        <p:sp>
          <p:nvSpPr>
            <p:cNvPr id="17" name="OfficePLUS.cn-5-1"/>
            <p:cNvSpPr txBox="1"/>
            <p:nvPr>
              <p:custDataLst>
                <p:tags r:id="rId14"/>
              </p:custDataLst>
            </p:nvPr>
          </p:nvSpPr>
          <p:spPr>
            <a:xfrm flipH="1">
              <a:off x="1592411" y="2167708"/>
              <a:ext cx="7210425" cy="55054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 fontAlgn="auto">
                <a:lnSpc>
                  <a:spcPct val="100000"/>
                </a:lnSpc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en-US" altLang="zh-CN" sz="20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From Property Rights to Facilitating the Transfer of </a:t>
              </a:r>
              <a:r>
                <a:rPr lang="en-US" altLang="zh-CN" sz="20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Rights</a:t>
              </a:r>
              <a:endParaRPr lang="en-US" altLang="zh-CN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  <a:p>
              <a:pPr indent="0" algn="just" fontAlgn="auto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zh-CN" altLang="en-US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20" name="OfficePLUS.cn-5-2"/>
            <p:cNvSpPr/>
            <p:nvPr>
              <p:custDataLst>
                <p:tags r:id="rId15"/>
              </p:custDataLst>
            </p:nvPr>
          </p:nvSpPr>
          <p:spPr>
            <a:xfrm>
              <a:off x="879306" y="2132783"/>
              <a:ext cx="577388" cy="577388"/>
            </a:xfrm>
            <a:prstGeom prst="roundRect">
              <a:avLst>
                <a:gd name="adj" fmla="val 2491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63500" dir="13500003" rotWithShape="0">
                <a:srgbClr val="C9D1FE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33" name="OfficePLUS.cn-5"/>
          <p:cNvGrpSpPr/>
          <p:nvPr>
            <p:custDataLst>
              <p:tags r:id="rId16"/>
            </p:custDataLst>
          </p:nvPr>
        </p:nvGrpSpPr>
        <p:grpSpPr>
          <a:xfrm>
            <a:off x="831287" y="4152650"/>
            <a:ext cx="7616195" cy="1461135"/>
            <a:chOff x="853271" y="2172153"/>
            <a:chExt cx="7616195" cy="1461135"/>
          </a:xfrm>
        </p:grpSpPr>
        <p:sp>
          <p:nvSpPr>
            <p:cNvPr id="34" name="OfficePLUS.cn-5-1"/>
            <p:cNvSpPr txBox="1"/>
            <p:nvPr>
              <p:custDataLst>
                <p:tags r:id="rId17"/>
              </p:custDataLst>
            </p:nvPr>
          </p:nvSpPr>
          <p:spPr>
            <a:xfrm flipH="1">
              <a:off x="1557491" y="2926533"/>
              <a:ext cx="6911975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600"/>
                </a:spcBef>
                <a:buClrTx/>
                <a:buSzTx/>
                <a:buFontTx/>
              </a:pPr>
              <a:r>
                <a:rPr lang="en-US" altLang="zh-CN" sz="2000" b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Innovative Features: the Allocation of Rights &amp; Parallel Enjoyment of Rights</a:t>
              </a:r>
              <a:endPara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36" name="OfficePLUS.cn-5-2"/>
            <p:cNvSpPr/>
            <p:nvPr>
              <p:custDataLst>
                <p:tags r:id="rId18"/>
              </p:custDataLst>
            </p:nvPr>
          </p:nvSpPr>
          <p:spPr>
            <a:xfrm>
              <a:off x="853271" y="2172153"/>
              <a:ext cx="577388" cy="577388"/>
            </a:xfrm>
            <a:prstGeom prst="roundRect">
              <a:avLst>
                <a:gd name="adj" fmla="val 2491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63500" dir="13500003" rotWithShape="0">
                <a:srgbClr val="C9D1FE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endParaRPr>
            </a:p>
          </p:txBody>
        </p:sp>
      </p:grpSp>
      <p:sp>
        <p:nvSpPr>
          <p:cNvPr id="25" name="OfficePLUS.cn-5-1"/>
          <p:cNvSpPr txBox="1"/>
          <p:nvPr>
            <p:custDataLst>
              <p:tags r:id="rId19"/>
            </p:custDataLst>
          </p:nvPr>
        </p:nvSpPr>
        <p:spPr>
          <a:xfrm flipH="1">
            <a:off x="1529080" y="4213225"/>
            <a:ext cx="75469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spcBef>
                <a:spcPts val="600"/>
              </a:spcBef>
              <a:buClrTx/>
              <a:buSzTx/>
              <a:buFontTx/>
            </a:pPr>
            <a:r>
              <a:rPr lang="en-US" altLang="zh-CN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Strengthening Trust Between Parties Through </a:t>
            </a:r>
            <a:r>
              <a:rPr lang="en-US" altLang="zh-CN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Registration </a:t>
            </a:r>
            <a:endParaRPr lang="en-US" altLang="zh-CN" sz="20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6" name="OfficePLUS.cn-5-3"/>
          <p:cNvSpPr/>
          <p:nvPr>
            <p:custDataLst>
              <p:tags r:id="rId20"/>
            </p:custDataLst>
          </p:nvPr>
        </p:nvSpPr>
        <p:spPr>
          <a:xfrm>
            <a:off x="815617" y="1827839"/>
            <a:ext cx="584835" cy="577215"/>
          </a:xfrm>
          <a:prstGeom prst="roundRect">
            <a:avLst>
              <a:gd name="adj" fmla="val 24915"/>
            </a:avLst>
          </a:prstGeom>
          <a:solidFill>
            <a:srgbClr val="715096">
              <a:alpha val="57000"/>
            </a:srgbClr>
          </a:solidFill>
          <a:ln>
            <a:noFill/>
          </a:ln>
          <a:effectLst>
            <a:outerShdw blurRad="127000" dist="63500" dir="2700001" rotWithShape="0">
              <a:schemeClr val="tx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39" name="OfficePLUS.cn-5-4"/>
          <p:cNvSpPr txBox="1"/>
          <p:nvPr>
            <p:custDataLst>
              <p:tags r:id="rId21"/>
            </p:custDataLst>
          </p:nvPr>
        </p:nvSpPr>
        <p:spPr>
          <a:xfrm>
            <a:off x="777168" y="1886219"/>
            <a:ext cx="6624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A</a:t>
            </a:r>
            <a:endParaRPr lang="en-US" altLang="zh-CN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0" name="OfficePLUS.cn-5-3"/>
          <p:cNvSpPr/>
          <p:nvPr>
            <p:custDataLst>
              <p:tags r:id="rId22"/>
            </p:custDataLst>
          </p:nvPr>
        </p:nvSpPr>
        <p:spPr>
          <a:xfrm>
            <a:off x="823872" y="3407084"/>
            <a:ext cx="584835" cy="577215"/>
          </a:xfrm>
          <a:prstGeom prst="roundRect">
            <a:avLst>
              <a:gd name="adj" fmla="val 24915"/>
            </a:avLst>
          </a:prstGeom>
          <a:solidFill>
            <a:srgbClr val="715096">
              <a:alpha val="57000"/>
            </a:srgbClr>
          </a:solidFill>
          <a:ln>
            <a:noFill/>
          </a:ln>
          <a:effectLst>
            <a:outerShdw blurRad="127000" dist="63500" dir="2700001" rotWithShape="0">
              <a:schemeClr val="tx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1" name="OfficePLUS.cn-5-4"/>
          <p:cNvSpPr txBox="1"/>
          <p:nvPr>
            <p:custDataLst>
              <p:tags r:id="rId23"/>
            </p:custDataLst>
          </p:nvPr>
        </p:nvSpPr>
        <p:spPr>
          <a:xfrm>
            <a:off x="775898" y="3436889"/>
            <a:ext cx="6624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C</a:t>
            </a:r>
            <a:endParaRPr lang="en-US" altLang="zh-CN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2" name="OfficePLUS.cn-5-3"/>
          <p:cNvSpPr/>
          <p:nvPr>
            <p:custDataLst>
              <p:tags r:id="rId24"/>
            </p:custDataLst>
          </p:nvPr>
        </p:nvSpPr>
        <p:spPr>
          <a:xfrm>
            <a:off x="823872" y="4155114"/>
            <a:ext cx="584835" cy="577215"/>
          </a:xfrm>
          <a:prstGeom prst="roundRect">
            <a:avLst>
              <a:gd name="adj" fmla="val 24915"/>
            </a:avLst>
          </a:prstGeom>
          <a:solidFill>
            <a:srgbClr val="715096">
              <a:alpha val="57000"/>
            </a:srgbClr>
          </a:solidFill>
          <a:ln>
            <a:noFill/>
          </a:ln>
          <a:effectLst>
            <a:outerShdw blurRad="127000" dist="63500" dir="2700001" rotWithShape="0">
              <a:schemeClr val="tx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3" name="OfficePLUS.cn-5-4"/>
          <p:cNvSpPr txBox="1"/>
          <p:nvPr>
            <p:custDataLst>
              <p:tags r:id="rId25"/>
            </p:custDataLst>
          </p:nvPr>
        </p:nvSpPr>
        <p:spPr>
          <a:xfrm>
            <a:off x="802568" y="4210319"/>
            <a:ext cx="6624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D</a:t>
            </a:r>
            <a:endParaRPr lang="en-US" altLang="zh-CN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6" name="OfficePLUS.cn-5-2"/>
          <p:cNvSpPr/>
          <p:nvPr>
            <p:custDataLst>
              <p:tags r:id="rId26"/>
            </p:custDataLst>
          </p:nvPr>
        </p:nvSpPr>
        <p:spPr>
          <a:xfrm>
            <a:off x="834462" y="4907030"/>
            <a:ext cx="577388" cy="577388"/>
          </a:xfrm>
          <a:prstGeom prst="roundRect">
            <a:avLst>
              <a:gd name="adj" fmla="val 2491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63500" dir="13500003" rotWithShape="0">
              <a:srgbClr val="C9D1FE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7" name="OfficePLUS.cn-5-3"/>
          <p:cNvSpPr/>
          <p:nvPr>
            <p:custDataLst>
              <p:tags r:id="rId27"/>
            </p:custDataLst>
          </p:nvPr>
        </p:nvSpPr>
        <p:spPr>
          <a:xfrm>
            <a:off x="834667" y="4929179"/>
            <a:ext cx="584835" cy="577215"/>
          </a:xfrm>
          <a:prstGeom prst="roundRect">
            <a:avLst>
              <a:gd name="adj" fmla="val 24915"/>
            </a:avLst>
          </a:prstGeom>
          <a:solidFill>
            <a:srgbClr val="715096">
              <a:alpha val="57000"/>
            </a:srgbClr>
          </a:solidFill>
          <a:ln>
            <a:noFill/>
          </a:ln>
          <a:effectLst>
            <a:outerShdw blurRad="127000" dist="63500" dir="2700001" rotWithShape="0">
              <a:schemeClr val="tx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8" name="OfficePLUS.cn-5-4"/>
          <p:cNvSpPr txBox="1"/>
          <p:nvPr>
            <p:custDataLst>
              <p:tags r:id="rId28"/>
            </p:custDataLst>
          </p:nvPr>
        </p:nvSpPr>
        <p:spPr>
          <a:xfrm>
            <a:off x="782248" y="4985654"/>
            <a:ext cx="6624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E</a:t>
            </a:r>
            <a:endParaRPr lang="en-US" altLang="zh-CN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9" name="OfficePLUS.cn-5-2"/>
          <p:cNvSpPr/>
          <p:nvPr>
            <p:custDataLst>
              <p:tags r:id="rId29"/>
            </p:custDataLst>
          </p:nvPr>
        </p:nvSpPr>
        <p:spPr>
          <a:xfrm>
            <a:off x="834462" y="5682365"/>
            <a:ext cx="577388" cy="577388"/>
          </a:xfrm>
          <a:prstGeom prst="roundRect">
            <a:avLst>
              <a:gd name="adj" fmla="val 2491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63500" dir="13500003" rotWithShape="0">
              <a:srgbClr val="C9D1FE">
                <a:alpha val="8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0" name="OfficePLUS.cn-5-3"/>
          <p:cNvSpPr/>
          <p:nvPr>
            <p:custDataLst>
              <p:tags r:id="rId30"/>
            </p:custDataLst>
          </p:nvPr>
        </p:nvSpPr>
        <p:spPr>
          <a:xfrm>
            <a:off x="834667" y="5704514"/>
            <a:ext cx="584835" cy="577215"/>
          </a:xfrm>
          <a:prstGeom prst="roundRect">
            <a:avLst>
              <a:gd name="adj" fmla="val 24915"/>
            </a:avLst>
          </a:prstGeom>
          <a:solidFill>
            <a:srgbClr val="715096">
              <a:alpha val="57000"/>
            </a:srgbClr>
          </a:solidFill>
          <a:ln>
            <a:noFill/>
          </a:ln>
          <a:effectLst>
            <a:outerShdw blurRad="127000" dist="63500" dir="2700001" rotWithShape="0">
              <a:schemeClr val="tx1"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1" name="OfficePLUS.cn-5-4"/>
          <p:cNvSpPr txBox="1"/>
          <p:nvPr>
            <p:custDataLst>
              <p:tags r:id="rId31"/>
            </p:custDataLst>
          </p:nvPr>
        </p:nvSpPr>
        <p:spPr>
          <a:xfrm>
            <a:off x="782248" y="5760989"/>
            <a:ext cx="6624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lt"/>
              </a:rPr>
              <a:t>F</a:t>
            </a:r>
            <a:endParaRPr lang="en-US" altLang="zh-CN" sz="24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52" name="OfficePLUS.cn-5-1"/>
          <p:cNvSpPr txBox="1"/>
          <p:nvPr>
            <p:custDataLst>
              <p:tags r:id="rId32"/>
            </p:custDataLst>
          </p:nvPr>
        </p:nvSpPr>
        <p:spPr>
          <a:xfrm flipH="1">
            <a:off x="1564082" y="5761105"/>
            <a:ext cx="69119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  <a:buClrTx/>
              <a:buSzTx/>
              <a:buFontTx/>
            </a:pPr>
            <a:r>
              <a:rPr lang="en-US" altLang="zh-CN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Summary and Implications</a:t>
            </a:r>
            <a:endParaRPr lang="en-US" altLang="zh-CN" sz="20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>
                    <a:lumMod val="85000"/>
                  </a:schemeClr>
                </a:solidFill>
              </a:rPr>
              <a:t>2</a:t>
            </a:r>
            <a:endParaRPr lang="en-US" altLang="zh-CN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Contents and Consideration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s of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Four Model Contracts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By extracting the features of typical data transactions, the model contracts contain: </a:t>
            </a:r>
            <a:endParaRPr lang="zh-CN" altLang="en-US" sz="2000" b="1"/>
          </a:p>
        </p:txBody>
      </p:sp>
      <p:sp>
        <p:nvSpPr>
          <p:cNvPr id="4" name="文本框 3"/>
          <p:cNvSpPr txBox="1"/>
          <p:nvPr/>
        </p:nvSpPr>
        <p:spPr>
          <a:xfrm>
            <a:off x="1515110" y="1863090"/>
            <a:ext cx="21405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i="1" u="sng"/>
              <a:t>the subject matter</a:t>
            </a:r>
            <a:endParaRPr lang="en-US" altLang="zh-CN" b="1" i="1" u="sng"/>
          </a:p>
          <a:p>
            <a:endParaRPr lang="en-US" altLang="zh-CN" b="1" i="1" u="sng"/>
          </a:p>
          <a:p>
            <a:r>
              <a:rPr lang="en-US" altLang="zh-CN" b="1" i="1" u="sng"/>
              <a:t>methods of delivery</a:t>
            </a:r>
            <a:endParaRPr lang="en-US" altLang="zh-CN" b="1" i="1" u="sng"/>
          </a:p>
        </p:txBody>
      </p:sp>
      <p:sp>
        <p:nvSpPr>
          <p:cNvPr id="11" name="文本框 10"/>
          <p:cNvSpPr txBox="1"/>
          <p:nvPr/>
        </p:nvSpPr>
        <p:spPr>
          <a:xfrm>
            <a:off x="4185285" y="1863090"/>
            <a:ext cx="33305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 i="1" u="sng"/>
              <a:t>restrictions on use</a:t>
            </a:r>
            <a:endParaRPr lang="en-US" altLang="zh-CN" b="1" i="1" u="sng"/>
          </a:p>
          <a:p>
            <a:pPr algn="ctr"/>
            <a:endParaRPr lang="en-US" altLang="zh-CN" b="1" i="1" u="sng"/>
          </a:p>
          <a:p>
            <a:pPr algn="ctr"/>
            <a:r>
              <a:rPr lang="en-US" altLang="zh-CN" b="1" i="1" u="sng"/>
              <a:t>allocation of data property rights</a:t>
            </a:r>
            <a:endParaRPr lang="en-US" altLang="zh-CN" b="1" i="1" u="sng"/>
          </a:p>
        </p:txBody>
      </p:sp>
      <p:sp>
        <p:nvSpPr>
          <p:cNvPr id="12" name="文本框 11"/>
          <p:cNvSpPr txBox="1"/>
          <p:nvPr/>
        </p:nvSpPr>
        <p:spPr>
          <a:xfrm>
            <a:off x="8045450" y="1863090"/>
            <a:ext cx="33305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 i="1" u="sng"/>
              <a:t>obligations of confidentiality</a:t>
            </a:r>
            <a:endParaRPr lang="en-US" altLang="zh-CN" b="1" i="1" u="sng"/>
          </a:p>
          <a:p>
            <a:pPr algn="ctr"/>
            <a:endParaRPr lang="en-US" altLang="zh-CN" b="1" i="1" u="sng"/>
          </a:p>
          <a:p>
            <a:pPr algn="ctr"/>
            <a:r>
              <a:rPr lang="en-US" altLang="zh-CN" b="1" i="1" u="sng"/>
              <a:t>liability for defects</a:t>
            </a:r>
            <a:endParaRPr lang="en-US" altLang="zh-CN" b="1" i="1" u="sng"/>
          </a:p>
        </p:txBody>
      </p:sp>
      <p:sp>
        <p:nvSpPr>
          <p:cNvPr id="13" name="文本框 12"/>
          <p:cNvSpPr txBox="1"/>
          <p:nvPr/>
        </p:nvSpPr>
        <p:spPr>
          <a:xfrm>
            <a:off x="576580" y="3273425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Two principal considerations underlying the model </a:t>
            </a:r>
            <a:r>
              <a:rPr lang="en-US" altLang="zh-CN" sz="2000" b="1"/>
              <a:t>contracts: </a:t>
            </a:r>
            <a:endParaRPr lang="zh-CN" altLang="en-US" sz="2000" b="1"/>
          </a:p>
        </p:txBody>
      </p:sp>
      <p:sp>
        <p:nvSpPr>
          <p:cNvPr id="28" name="AutoShape 27"/>
          <p:cNvSpPr/>
          <p:nvPr/>
        </p:nvSpPr>
        <p:spPr>
          <a:xfrm>
            <a:off x="788670" y="3851910"/>
            <a:ext cx="10558145" cy="89408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1. standardized contractual clauses fill the gaps in party autonomy, reduce the transaction costs, and serve the function of expectation management.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30" name="AutoShape 27"/>
          <p:cNvSpPr/>
          <p:nvPr/>
        </p:nvSpPr>
        <p:spPr>
          <a:xfrm>
            <a:off x="788670" y="4890770"/>
            <a:ext cx="10558145" cy="798830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2. </a:t>
            </a:r>
            <a:r>
              <a:rPr lang="en-US" altLang="zh-CN" sz="2000" b="1">
                <a:solidFill>
                  <a:srgbClr val="715096"/>
                </a:solidFill>
              </a:rPr>
              <a:t>Model contracts serve as a bridge between public regulation and private autonomy.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</a:t>
            </a:r>
            <a:endParaRPr lang="en-US" altLang="zh-CN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579120" y="2712720"/>
            <a:ext cx="10916285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D. Strengthening Trust Between Parties Through Registration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21</a:t>
            </a:r>
            <a:endParaRPr lang="en-US" altLang="zh-CN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Importance of Trust in Transactions and Difficulties in Its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Realization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A subsequent transferee should verify both the</a:t>
            </a:r>
            <a:r>
              <a:rPr lang="en-US" altLang="zh-CN" sz="2000" b="1" i="1">
                <a:solidFill>
                  <a:srgbClr val="C00000"/>
                </a:solidFill>
              </a:rPr>
              <a:t> legality of data resources</a:t>
            </a:r>
            <a:r>
              <a:rPr lang="en-US" altLang="zh-CN" sz="2000" b="1"/>
              <a:t> and the </a:t>
            </a:r>
            <a:r>
              <a:rPr lang="en-US" altLang="zh-CN" sz="2000" b="1" i="1">
                <a:solidFill>
                  <a:srgbClr val="C00000"/>
                </a:solidFill>
              </a:rPr>
              <a:t>transferor’s authority to dispose of</a:t>
            </a:r>
            <a:r>
              <a:rPr lang="en-US" altLang="zh-CN" sz="2000" b="1"/>
              <a:t> the relevant rights. </a:t>
            </a:r>
            <a:endParaRPr lang="en-US" altLang="zh-CN" sz="2000" b="1"/>
          </a:p>
        </p:txBody>
      </p:sp>
      <p:sp>
        <p:nvSpPr>
          <p:cNvPr id="13" name="文本框 12"/>
          <p:cNvSpPr txBox="1"/>
          <p:nvPr/>
        </p:nvSpPr>
        <p:spPr>
          <a:xfrm>
            <a:off x="576580" y="3662680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</a:t>
            </a:r>
            <a:r>
              <a:rPr lang="en-US" altLang="zh-CN" sz="2000" b="1"/>
              <a:t>The Difficulty of Building Trust in Data Transactions: </a:t>
            </a:r>
            <a:endParaRPr lang="en-US" altLang="zh-CN" sz="2000" b="1"/>
          </a:p>
        </p:txBody>
      </p:sp>
      <p:sp>
        <p:nvSpPr>
          <p:cNvPr id="28" name="AutoShape 27"/>
          <p:cNvSpPr/>
          <p:nvPr/>
        </p:nvSpPr>
        <p:spPr>
          <a:xfrm>
            <a:off x="788670" y="4170680"/>
            <a:ext cx="10558145" cy="89408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1. The sharing of data among multiple parties has gradually become more common than exclusive control over data, making the relationships more complex.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30" name="AutoShape 27"/>
          <p:cNvSpPr/>
          <p:nvPr/>
        </p:nvSpPr>
        <p:spPr>
          <a:xfrm>
            <a:off x="788670" y="5209540"/>
            <a:ext cx="10558145" cy="798830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2. The characteristics of data make it more difficult to directly apply the traditional approach of taking possession as the external manifestation of rights.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pic>
        <p:nvPicPr>
          <p:cNvPr id="20" name="图片 19" descr="人-头像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90800" y="2299970"/>
            <a:ext cx="476885" cy="476885"/>
          </a:xfrm>
          <a:prstGeom prst="rect">
            <a:avLst/>
          </a:prstGeom>
        </p:spPr>
      </p:pic>
      <p:pic>
        <p:nvPicPr>
          <p:cNvPr id="2" name="图片 1" descr="人-头像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8040" y="2299970"/>
            <a:ext cx="476885" cy="476885"/>
          </a:xfrm>
          <a:prstGeom prst="rect">
            <a:avLst/>
          </a:prstGeom>
        </p:spPr>
      </p:pic>
      <p:pic>
        <p:nvPicPr>
          <p:cNvPr id="3" name="图片 2" descr="人-头像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9715" y="2299970"/>
            <a:ext cx="476885" cy="476885"/>
          </a:xfrm>
          <a:prstGeom prst="rect">
            <a:avLst/>
          </a:prstGeom>
        </p:spPr>
      </p:pic>
      <p:cxnSp>
        <p:nvCxnSpPr>
          <p:cNvPr id="5" name="直接箭头连接符 4"/>
          <p:cNvCxnSpPr>
            <a:stCxn id="20" idx="3"/>
            <a:endCxn id="2" idx="1"/>
          </p:cNvCxnSpPr>
          <p:nvPr/>
        </p:nvCxnSpPr>
        <p:spPr>
          <a:xfrm>
            <a:off x="3067685" y="2538730"/>
            <a:ext cx="2840355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stCxn id="2" idx="3"/>
            <a:endCxn id="3" idx="1"/>
          </p:cNvCxnSpPr>
          <p:nvPr/>
        </p:nvCxnSpPr>
        <p:spPr>
          <a:xfrm>
            <a:off x="6384925" y="2538730"/>
            <a:ext cx="276479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3543935" y="2586990"/>
            <a:ext cx="2140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i="1"/>
              <a:t>legality</a:t>
            </a:r>
            <a:r>
              <a:rPr lang="zh-CN" altLang="en-US" b="1" i="1"/>
              <a:t>？</a:t>
            </a:r>
            <a:endParaRPr lang="zh-CN" altLang="en-US" b="1" i="1"/>
          </a:p>
          <a:p>
            <a:r>
              <a:rPr lang="en-US" altLang="zh-CN" b="1" i="1"/>
              <a:t>authority</a:t>
            </a:r>
            <a:r>
              <a:rPr lang="zh-CN" altLang="en-US" b="1" i="1"/>
              <a:t>？</a:t>
            </a:r>
            <a:endParaRPr lang="zh-CN" altLang="en-US" b="1" i="1"/>
          </a:p>
        </p:txBody>
      </p:sp>
      <p:sp>
        <p:nvSpPr>
          <p:cNvPr id="9" name="文本框 8"/>
          <p:cNvSpPr txBox="1"/>
          <p:nvPr/>
        </p:nvSpPr>
        <p:spPr>
          <a:xfrm>
            <a:off x="7345045" y="2586990"/>
            <a:ext cx="2140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i="1"/>
              <a:t>legality</a:t>
            </a:r>
            <a:r>
              <a:rPr lang="zh-CN" altLang="en-US" b="1" i="1"/>
              <a:t>？</a:t>
            </a:r>
            <a:endParaRPr lang="zh-CN" altLang="en-US" b="1" i="1"/>
          </a:p>
          <a:p>
            <a:r>
              <a:rPr lang="en-US" altLang="zh-CN" b="1" i="1"/>
              <a:t>authority</a:t>
            </a:r>
            <a:r>
              <a:rPr lang="zh-CN" altLang="en-US" b="1" i="1"/>
              <a:t>？</a:t>
            </a:r>
            <a:endParaRPr lang="zh-CN" altLang="en-US" b="1" i="1"/>
          </a:p>
        </p:txBody>
      </p:sp>
      <p:sp>
        <p:nvSpPr>
          <p:cNvPr id="10" name="文本框 9"/>
          <p:cNvSpPr txBox="1"/>
          <p:nvPr/>
        </p:nvSpPr>
        <p:spPr>
          <a:xfrm>
            <a:off x="3543935" y="210185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14" name="文本框 13"/>
          <p:cNvSpPr txBox="1"/>
          <p:nvPr/>
        </p:nvSpPr>
        <p:spPr>
          <a:xfrm>
            <a:off x="7345045" y="211074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16" name="环形箭头 15"/>
          <p:cNvSpPr/>
          <p:nvPr/>
        </p:nvSpPr>
        <p:spPr>
          <a:xfrm rot="10140000">
            <a:off x="2882900" y="1120775"/>
            <a:ext cx="3000375" cy="2466975"/>
          </a:xfrm>
          <a:prstGeom prst="circularArrow">
            <a:avLst>
              <a:gd name="adj1" fmla="val 6459"/>
              <a:gd name="adj2" fmla="val 1142319"/>
              <a:gd name="adj3" fmla="val 20381599"/>
              <a:gd name="adj4" fmla="val 12266166"/>
              <a:gd name="adj5" fmla="val 14623"/>
            </a:avLst>
          </a:prstGeom>
          <a:solidFill>
            <a:srgbClr val="715096">
              <a:alpha val="2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环形箭头 16"/>
          <p:cNvSpPr/>
          <p:nvPr/>
        </p:nvSpPr>
        <p:spPr>
          <a:xfrm rot="10140000">
            <a:off x="6298565" y="1196975"/>
            <a:ext cx="3000375" cy="2466975"/>
          </a:xfrm>
          <a:prstGeom prst="circularArrow">
            <a:avLst>
              <a:gd name="adj1" fmla="val 6459"/>
              <a:gd name="adj2" fmla="val 1142319"/>
              <a:gd name="adj3" fmla="val 20381599"/>
              <a:gd name="adj4" fmla="val 12266166"/>
              <a:gd name="adj5" fmla="val 14623"/>
            </a:avLst>
          </a:prstGeom>
          <a:solidFill>
            <a:srgbClr val="715096">
              <a:alpha val="2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22</a:t>
            </a:r>
            <a:endParaRPr lang="en-US" altLang="zh-CN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Damage Caused by Insufficient Trust and the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Solution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The damage caused by insufficient </a:t>
            </a:r>
            <a:r>
              <a:rPr lang="en-US" altLang="zh-CN" sz="2000" b="1"/>
              <a:t>trust:</a:t>
            </a:r>
            <a:endParaRPr lang="en-US" altLang="zh-CN" sz="2000" b="1"/>
          </a:p>
        </p:txBody>
      </p:sp>
      <p:sp>
        <p:nvSpPr>
          <p:cNvPr id="13" name="文本框 12"/>
          <p:cNvSpPr txBox="1"/>
          <p:nvPr/>
        </p:nvSpPr>
        <p:spPr>
          <a:xfrm>
            <a:off x="576580" y="3662680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The solution to </a:t>
            </a:r>
            <a:r>
              <a:rPr lang="en-US" altLang="zh-CN" sz="2000" b="1"/>
              <a:t>it:</a:t>
            </a:r>
            <a:endParaRPr lang="en-US" altLang="zh-CN" sz="2000" b="1"/>
          </a:p>
        </p:txBody>
      </p:sp>
      <p:pic>
        <p:nvPicPr>
          <p:cNvPr id="20" name="图片 19" descr="人-头像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90800" y="2299970"/>
            <a:ext cx="476885" cy="476885"/>
          </a:xfrm>
          <a:prstGeom prst="rect">
            <a:avLst/>
          </a:prstGeom>
        </p:spPr>
      </p:pic>
      <p:pic>
        <p:nvPicPr>
          <p:cNvPr id="2" name="图片 1" descr="人-头像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8040" y="2299970"/>
            <a:ext cx="476885" cy="476885"/>
          </a:xfrm>
          <a:prstGeom prst="rect">
            <a:avLst/>
          </a:prstGeom>
        </p:spPr>
      </p:pic>
      <p:pic>
        <p:nvPicPr>
          <p:cNvPr id="3" name="图片 2" descr="人-头像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49715" y="2299970"/>
            <a:ext cx="476885" cy="476885"/>
          </a:xfrm>
          <a:prstGeom prst="rect">
            <a:avLst/>
          </a:prstGeom>
        </p:spPr>
      </p:pic>
      <p:cxnSp>
        <p:nvCxnSpPr>
          <p:cNvPr id="5" name="直接箭头连接符 4"/>
          <p:cNvCxnSpPr>
            <a:stCxn id="20" idx="3"/>
            <a:endCxn id="2" idx="1"/>
          </p:cNvCxnSpPr>
          <p:nvPr/>
        </p:nvCxnSpPr>
        <p:spPr>
          <a:xfrm>
            <a:off x="3067685" y="2538730"/>
            <a:ext cx="2840355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stCxn id="2" idx="3"/>
            <a:endCxn id="3" idx="1"/>
          </p:cNvCxnSpPr>
          <p:nvPr/>
        </p:nvCxnSpPr>
        <p:spPr>
          <a:xfrm>
            <a:off x="6384925" y="2538730"/>
            <a:ext cx="276479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3543935" y="2586990"/>
            <a:ext cx="2140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i="1"/>
              <a:t>legality</a:t>
            </a:r>
            <a:r>
              <a:rPr lang="zh-CN" altLang="en-US" b="1" i="1"/>
              <a:t>？</a:t>
            </a:r>
            <a:endParaRPr lang="zh-CN" altLang="en-US" b="1" i="1"/>
          </a:p>
          <a:p>
            <a:r>
              <a:rPr lang="en-US" altLang="zh-CN" b="1" i="1"/>
              <a:t>authority</a:t>
            </a:r>
            <a:r>
              <a:rPr lang="zh-CN" altLang="en-US" b="1" i="1"/>
              <a:t>？</a:t>
            </a:r>
            <a:endParaRPr lang="zh-CN" altLang="en-US" b="1" i="1"/>
          </a:p>
        </p:txBody>
      </p:sp>
      <p:sp>
        <p:nvSpPr>
          <p:cNvPr id="9" name="文本框 8"/>
          <p:cNvSpPr txBox="1"/>
          <p:nvPr/>
        </p:nvSpPr>
        <p:spPr>
          <a:xfrm>
            <a:off x="7345045" y="2586990"/>
            <a:ext cx="21405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i="1"/>
              <a:t>legality</a:t>
            </a:r>
            <a:r>
              <a:rPr lang="zh-CN" altLang="en-US" b="1" i="1"/>
              <a:t>？</a:t>
            </a:r>
            <a:endParaRPr lang="zh-CN" altLang="en-US" b="1" i="1"/>
          </a:p>
          <a:p>
            <a:r>
              <a:rPr lang="en-US" altLang="zh-CN" b="1" i="1"/>
              <a:t>authority</a:t>
            </a:r>
            <a:r>
              <a:rPr lang="zh-CN" altLang="en-US" b="1" i="1"/>
              <a:t>？</a:t>
            </a:r>
            <a:endParaRPr lang="zh-CN" altLang="en-US" b="1" i="1"/>
          </a:p>
        </p:txBody>
      </p:sp>
      <p:sp>
        <p:nvSpPr>
          <p:cNvPr id="10" name="文本框 9"/>
          <p:cNvSpPr txBox="1"/>
          <p:nvPr/>
        </p:nvSpPr>
        <p:spPr>
          <a:xfrm>
            <a:off x="3543935" y="210185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14" name="文本框 13"/>
          <p:cNvSpPr txBox="1"/>
          <p:nvPr/>
        </p:nvSpPr>
        <p:spPr>
          <a:xfrm>
            <a:off x="7345045" y="211074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16" name="环形箭头 15"/>
          <p:cNvSpPr/>
          <p:nvPr/>
        </p:nvSpPr>
        <p:spPr>
          <a:xfrm rot="10140000">
            <a:off x="2882900" y="1120775"/>
            <a:ext cx="3000375" cy="2466975"/>
          </a:xfrm>
          <a:prstGeom prst="circularArrow">
            <a:avLst>
              <a:gd name="adj1" fmla="val 6459"/>
              <a:gd name="adj2" fmla="val 1142319"/>
              <a:gd name="adj3" fmla="val 20381599"/>
              <a:gd name="adj4" fmla="val 12266166"/>
              <a:gd name="adj5" fmla="val 14623"/>
            </a:avLst>
          </a:prstGeom>
          <a:solidFill>
            <a:srgbClr val="715096">
              <a:alpha val="2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环形箭头 16"/>
          <p:cNvSpPr/>
          <p:nvPr/>
        </p:nvSpPr>
        <p:spPr>
          <a:xfrm rot="10140000">
            <a:off x="6298565" y="1196975"/>
            <a:ext cx="3000375" cy="2466975"/>
          </a:xfrm>
          <a:prstGeom prst="circularArrow">
            <a:avLst>
              <a:gd name="adj1" fmla="val 6459"/>
              <a:gd name="adj2" fmla="val 1142319"/>
              <a:gd name="adj3" fmla="val 20381599"/>
              <a:gd name="adj4" fmla="val 12266166"/>
              <a:gd name="adj5" fmla="val 14623"/>
            </a:avLst>
          </a:prstGeom>
          <a:solidFill>
            <a:srgbClr val="715096">
              <a:alpha val="2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流程图: 终止 3"/>
          <p:cNvSpPr/>
          <p:nvPr/>
        </p:nvSpPr>
        <p:spPr>
          <a:xfrm>
            <a:off x="2810510" y="2802255"/>
            <a:ext cx="2981325" cy="428625"/>
          </a:xfrm>
          <a:prstGeom prst="flowChartTerminator">
            <a:avLst/>
          </a:prstGeom>
          <a:solidFill>
            <a:srgbClr val="715096">
              <a:alpha val="8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 b="1"/>
              <a:t>The raise of costs</a:t>
            </a:r>
            <a:endParaRPr lang="en-US" altLang="zh-CN" sz="2000" b="1"/>
          </a:p>
        </p:txBody>
      </p:sp>
      <p:sp>
        <p:nvSpPr>
          <p:cNvPr id="11" name="流程图: 终止 10"/>
          <p:cNvSpPr/>
          <p:nvPr/>
        </p:nvSpPr>
        <p:spPr>
          <a:xfrm>
            <a:off x="6384925" y="2809240"/>
            <a:ext cx="2981325" cy="428625"/>
          </a:xfrm>
          <a:prstGeom prst="flowChartTerminator">
            <a:avLst/>
          </a:prstGeom>
          <a:solidFill>
            <a:srgbClr val="715096">
              <a:alpha val="82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 b="1"/>
              <a:t>The raise of costs</a:t>
            </a:r>
            <a:endParaRPr lang="en-US" altLang="zh-CN" sz="2000" b="1"/>
          </a:p>
        </p:txBody>
      </p:sp>
      <p:pic>
        <p:nvPicPr>
          <p:cNvPr id="15" name="图片 14" descr="叉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4455" y="2174240"/>
            <a:ext cx="679450" cy="679450"/>
          </a:xfrm>
          <a:prstGeom prst="rect">
            <a:avLst/>
          </a:prstGeom>
        </p:spPr>
      </p:pic>
      <p:pic>
        <p:nvPicPr>
          <p:cNvPr id="18" name="图片 17" descr="叉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50455" y="2174240"/>
            <a:ext cx="679450" cy="679450"/>
          </a:xfrm>
          <a:prstGeom prst="rect">
            <a:avLst/>
          </a:prstGeom>
        </p:spPr>
      </p:pic>
      <p:pic>
        <p:nvPicPr>
          <p:cNvPr id="19" name="图片 18" descr="人-头像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90800" y="4789170"/>
            <a:ext cx="476885" cy="476885"/>
          </a:xfrm>
          <a:prstGeom prst="rect">
            <a:avLst/>
          </a:prstGeom>
        </p:spPr>
      </p:pic>
      <p:pic>
        <p:nvPicPr>
          <p:cNvPr id="21" name="图片 20" descr="人-头像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8040" y="4789170"/>
            <a:ext cx="476885" cy="476885"/>
          </a:xfrm>
          <a:prstGeom prst="rect">
            <a:avLst/>
          </a:prstGeom>
        </p:spPr>
      </p:pic>
      <p:pic>
        <p:nvPicPr>
          <p:cNvPr id="22" name="图片 21" descr="人-头像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9715" y="4789170"/>
            <a:ext cx="476885" cy="476885"/>
          </a:xfrm>
          <a:prstGeom prst="rect">
            <a:avLst/>
          </a:prstGeom>
        </p:spPr>
      </p:pic>
      <p:cxnSp>
        <p:nvCxnSpPr>
          <p:cNvPr id="23" name="直接箭头连接符 22"/>
          <p:cNvCxnSpPr>
            <a:stCxn id="19" idx="3"/>
            <a:endCxn id="21" idx="1"/>
          </p:cNvCxnSpPr>
          <p:nvPr/>
        </p:nvCxnSpPr>
        <p:spPr>
          <a:xfrm>
            <a:off x="3067685" y="5027930"/>
            <a:ext cx="2840355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21" idx="3"/>
            <a:endCxn id="22" idx="1"/>
          </p:cNvCxnSpPr>
          <p:nvPr/>
        </p:nvCxnSpPr>
        <p:spPr>
          <a:xfrm>
            <a:off x="6384925" y="5027930"/>
            <a:ext cx="276479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3543935" y="458597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31" name="文本框 30"/>
          <p:cNvSpPr txBox="1"/>
          <p:nvPr/>
        </p:nvSpPr>
        <p:spPr>
          <a:xfrm>
            <a:off x="7345045" y="4594860"/>
            <a:ext cx="95948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i="1"/>
              <a:t>transfer</a:t>
            </a:r>
            <a:endParaRPr lang="en-US" altLang="zh-CN" b="1" i="1"/>
          </a:p>
        </p:txBody>
      </p:sp>
      <p:sp>
        <p:nvSpPr>
          <p:cNvPr id="34" name="文本框 33"/>
          <p:cNvSpPr txBox="1"/>
          <p:nvPr/>
        </p:nvSpPr>
        <p:spPr>
          <a:xfrm>
            <a:off x="3213100" y="5589905"/>
            <a:ext cx="257873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b="1" i="1"/>
              <a:t>information that could be easily </a:t>
            </a:r>
            <a:r>
              <a:rPr lang="en-US" altLang="zh-CN" b="1" i="1"/>
              <a:t>identified</a:t>
            </a:r>
            <a:endParaRPr lang="en-US" altLang="zh-CN" b="1" i="1"/>
          </a:p>
        </p:txBody>
      </p:sp>
      <p:sp>
        <p:nvSpPr>
          <p:cNvPr id="36" name="文本框 35"/>
          <p:cNvSpPr txBox="1"/>
          <p:nvPr/>
        </p:nvSpPr>
        <p:spPr>
          <a:xfrm>
            <a:off x="6478270" y="5589905"/>
            <a:ext cx="257873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b="1" i="1"/>
              <a:t>information that could be easily </a:t>
            </a:r>
            <a:r>
              <a:rPr lang="en-US" altLang="zh-CN" b="1" i="1"/>
              <a:t>identified</a:t>
            </a:r>
            <a:endParaRPr lang="en-US" altLang="zh-CN" b="1" i="1"/>
          </a:p>
        </p:txBody>
      </p:sp>
      <p:cxnSp>
        <p:nvCxnSpPr>
          <p:cNvPr id="37" name="曲线连接符 36"/>
          <p:cNvCxnSpPr>
            <a:stCxn id="22" idx="2"/>
            <a:endCxn id="36" idx="3"/>
          </p:cNvCxnSpPr>
          <p:nvPr/>
        </p:nvCxnSpPr>
        <p:spPr>
          <a:xfrm rot="5400000">
            <a:off x="8992235" y="5330825"/>
            <a:ext cx="461010" cy="331470"/>
          </a:xfrm>
          <a:prstGeom prst="curvedConnector2">
            <a:avLst/>
          </a:prstGeom>
          <a:ln w="25400">
            <a:solidFill>
              <a:srgbClr val="715096">
                <a:alpha val="8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曲线连接符 37"/>
          <p:cNvCxnSpPr>
            <a:stCxn id="36" idx="1"/>
            <a:endCxn id="21" idx="2"/>
          </p:cNvCxnSpPr>
          <p:nvPr/>
        </p:nvCxnSpPr>
        <p:spPr>
          <a:xfrm rot="10800000">
            <a:off x="6146800" y="5266055"/>
            <a:ext cx="331470" cy="461010"/>
          </a:xfrm>
          <a:prstGeom prst="curvedConnector2">
            <a:avLst/>
          </a:prstGeom>
          <a:ln w="25400">
            <a:solidFill>
              <a:srgbClr val="715096">
                <a:alpha val="8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曲线连接符 38"/>
          <p:cNvCxnSpPr>
            <a:stCxn id="21" idx="2"/>
            <a:endCxn id="34" idx="3"/>
          </p:cNvCxnSpPr>
          <p:nvPr/>
        </p:nvCxnSpPr>
        <p:spPr>
          <a:xfrm rot="5400000">
            <a:off x="5738495" y="5318760"/>
            <a:ext cx="461010" cy="354965"/>
          </a:xfrm>
          <a:prstGeom prst="curvedConnector2">
            <a:avLst/>
          </a:prstGeom>
          <a:ln w="25400">
            <a:solidFill>
              <a:srgbClr val="715096">
                <a:alpha val="8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曲线连接符 39"/>
          <p:cNvCxnSpPr>
            <a:stCxn id="34" idx="1"/>
            <a:endCxn id="19" idx="2"/>
          </p:cNvCxnSpPr>
          <p:nvPr/>
        </p:nvCxnSpPr>
        <p:spPr>
          <a:xfrm rot="10800000">
            <a:off x="2829560" y="5266055"/>
            <a:ext cx="383540" cy="461010"/>
          </a:xfrm>
          <a:prstGeom prst="curvedConnector2">
            <a:avLst/>
          </a:prstGeom>
          <a:ln w="25400">
            <a:solidFill>
              <a:srgbClr val="715096">
                <a:alpha val="80000"/>
              </a:srgb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12065" y="5589905"/>
            <a:ext cx="2578735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b="1" i="1"/>
              <a:t>Through</a:t>
            </a:r>
            <a:endParaRPr lang="en-US" altLang="zh-CN" b="1" i="1"/>
          </a:p>
          <a:p>
            <a:pPr algn="ctr"/>
            <a:r>
              <a:rPr lang="en-US" altLang="zh-CN" b="1" i="1"/>
              <a:t>registration</a:t>
            </a:r>
            <a:endParaRPr lang="en-US" altLang="zh-CN" b="1" i="1"/>
          </a:p>
        </p:txBody>
      </p:sp>
      <p:sp>
        <p:nvSpPr>
          <p:cNvPr id="42" name="右箭头 41"/>
          <p:cNvSpPr/>
          <p:nvPr/>
        </p:nvSpPr>
        <p:spPr>
          <a:xfrm>
            <a:off x="2186940" y="5727065"/>
            <a:ext cx="990600" cy="247650"/>
          </a:xfrm>
          <a:prstGeom prst="rightArrow">
            <a:avLst/>
          </a:prstGeom>
          <a:solidFill>
            <a:srgbClr val="715096">
              <a:alpha val="5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23</a:t>
            </a:r>
            <a:endParaRPr lang="en-US" altLang="zh-C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Documents and Practices Related to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Resgistration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2" name="文本占位符 3"/>
          <p:cNvSpPr txBox="1"/>
          <p:nvPr>
            <p:custDataLst>
              <p:tags r:id="rId3"/>
            </p:custDataLst>
          </p:nvPr>
        </p:nvSpPr>
        <p:spPr>
          <a:xfrm>
            <a:off x="672465" y="1323975"/>
            <a:ext cx="5243195" cy="230886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spcAft>
                <a:spcPts val="0"/>
              </a:spcAft>
              <a:buSzTx/>
              <a:buNone/>
              <a:defRPr/>
            </a:pPr>
            <a:endParaRPr lang="en-US" altLang="zh-CN" sz="2000" b="1" noProof="0" dirty="0">
              <a:ln>
                <a:noFill/>
              </a:ln>
              <a:solidFill>
                <a:srgbClr val="784A9A"/>
              </a:solidFill>
              <a:uLnTx/>
              <a:uFillTx/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25" name="ïŝľiďé"/>
          <p:cNvSpPr/>
          <p:nvPr>
            <p:custDataLst>
              <p:tags r:id="rId4"/>
            </p:custDataLst>
          </p:nvPr>
        </p:nvSpPr>
        <p:spPr>
          <a:xfrm>
            <a:off x="725805" y="1414780"/>
            <a:ext cx="5136515" cy="221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In </a:t>
            </a:r>
            <a:r>
              <a:rPr kumimoji="0" lang="en-US" altLang="zh-CN" sz="2340" b="1" i="1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2022</a:t>
            </a: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, the policy called for research into </a:t>
            </a:r>
            <a:r>
              <a:rPr kumimoji="0" lang="en-US" altLang="zh-CN" sz="234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new methods</a:t>
            </a: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of data property rights registration.</a:t>
            </a:r>
            <a:endParaRPr kumimoji="0" lang="en-US" altLang="zh-CN" sz="234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cxnSp>
        <p:nvCxnSpPr>
          <p:cNvPr id="26" name="ïšļîḋê"/>
          <p:cNvCxnSpPr/>
          <p:nvPr/>
        </p:nvCxnSpPr>
        <p:spPr>
          <a:xfrm>
            <a:off x="552062" y="1324097"/>
            <a:ext cx="0" cy="2395220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占位符 3"/>
          <p:cNvSpPr txBox="1"/>
          <p:nvPr>
            <p:custDataLst>
              <p:tags r:id="rId5"/>
            </p:custDataLst>
          </p:nvPr>
        </p:nvSpPr>
        <p:spPr>
          <a:xfrm>
            <a:off x="678815" y="3932555"/>
            <a:ext cx="5236210" cy="230886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lvl="0" algn="l">
              <a:spcAft>
                <a:spcPts val="0"/>
              </a:spcAft>
              <a:buSzTx/>
              <a:buNone/>
              <a:defRPr/>
            </a:pPr>
            <a:endParaRPr lang="en-US" altLang="zh-CN" sz="2000" b="1" noProof="0" dirty="0">
              <a:ln>
                <a:noFill/>
              </a:ln>
              <a:solidFill>
                <a:srgbClr val="784A9A"/>
              </a:solidFill>
              <a:uLnTx/>
              <a:uFillTx/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cxnSp>
        <p:nvCxnSpPr>
          <p:cNvPr id="32" name="ïšļîḋê"/>
          <p:cNvCxnSpPr/>
          <p:nvPr/>
        </p:nvCxnSpPr>
        <p:spPr>
          <a:xfrm>
            <a:off x="558412" y="3932677"/>
            <a:ext cx="0" cy="2395220"/>
          </a:xfrm>
          <a:prstGeom prst="line">
            <a:avLst/>
          </a:prstGeom>
          <a:ln w="25400">
            <a:solidFill>
              <a:srgbClr val="7C177E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ïŝľiďé"/>
          <p:cNvSpPr/>
          <p:nvPr>
            <p:custDataLst>
              <p:tags r:id="rId6"/>
            </p:custDataLst>
          </p:nvPr>
        </p:nvSpPr>
        <p:spPr>
          <a:xfrm>
            <a:off x="681990" y="3780155"/>
            <a:ext cx="5118735" cy="2305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In</a:t>
            </a:r>
            <a:r>
              <a:rPr kumimoji="0" lang="en-US" altLang="zh-CN" sz="2340" b="1" i="1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July 2026,</a:t>
            </a: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a </a:t>
            </a:r>
            <a:r>
              <a:rPr kumimoji="0" lang="en-US" altLang="zh-CN" sz="234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unified framework for data property rights registration</a:t>
            </a:r>
            <a:r>
              <a:rPr kumimoji="0" lang="en-US" altLang="zh-CN" sz="2340" b="1" i="0" u="none" strike="noStrike" kern="1200" cap="none" spc="0" normalizeH="0" baseline="0" noProof="0" dirty="0">
                <a:ln>
                  <a:noFill/>
                </a:ln>
                <a:solidFill>
                  <a:srgbClr val="715096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is built up.</a:t>
            </a:r>
            <a:endParaRPr kumimoji="0" lang="en-US" altLang="zh-CN" sz="234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715096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44" name="图片 43" descr="a979451e014b48ef2724a20fc872e4f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90" y="2331085"/>
            <a:ext cx="5118735" cy="964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图片 44" descr="数据产权PPT的图片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6625" y="4617085"/>
            <a:ext cx="2793365" cy="15468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AutoShape 27"/>
          <p:cNvSpPr/>
          <p:nvPr/>
        </p:nvSpPr>
        <p:spPr>
          <a:xfrm>
            <a:off x="6036310" y="1323975"/>
            <a:ext cx="5681980" cy="115125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indent="0" algn="l" fontAlgn="auto">
              <a:lnSpc>
                <a:spcPct val="80000"/>
              </a:lnSpc>
              <a:defRPr/>
            </a:pPr>
            <a:r>
              <a:rPr lang="en-US" altLang="zh-CN" sz="2300" b="1" i="1">
                <a:solidFill>
                  <a:srgbClr val="715096"/>
                </a:solidFill>
              </a:rPr>
              <a:t>Guizhou and Shenzhen</a:t>
            </a:r>
            <a:r>
              <a:rPr lang="en-US" altLang="zh-CN" sz="2300" b="1">
                <a:solidFill>
                  <a:srgbClr val="715096"/>
                </a:solidFill>
              </a:rPr>
              <a:t> issued normative documents relating to data property rights or registration.</a:t>
            </a:r>
            <a:endParaRPr lang="en-US" altLang="zh-CN" sz="2300" b="1">
              <a:solidFill>
                <a:srgbClr val="715096"/>
              </a:solidFill>
            </a:endParaRPr>
          </a:p>
        </p:txBody>
      </p:sp>
      <p:sp>
        <p:nvSpPr>
          <p:cNvPr id="47" name="AutoShape 27"/>
          <p:cNvSpPr/>
          <p:nvPr/>
        </p:nvSpPr>
        <p:spPr>
          <a:xfrm>
            <a:off x="6035675" y="2633980"/>
            <a:ext cx="5681980" cy="3606800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indent="0" algn="l" fontAlgn="auto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300" b="1" i="1">
                <a:solidFill>
                  <a:srgbClr val="715096"/>
                </a:solidFill>
              </a:rPr>
              <a:t>Data exchanges</a:t>
            </a:r>
            <a:r>
              <a:rPr lang="en-US" altLang="zh-CN" sz="2300" b="1">
                <a:solidFill>
                  <a:srgbClr val="715096"/>
                </a:solidFill>
              </a:rPr>
              <a:t> across China actively implemented the relevant requirements and begun to </a:t>
            </a:r>
            <a:r>
              <a:rPr lang="en-US" altLang="zh-CN" sz="2300" b="1" i="1">
                <a:solidFill>
                  <a:srgbClr val="C00000"/>
                </a:solidFill>
              </a:rPr>
              <a:t>provide registration services.</a:t>
            </a:r>
            <a:endParaRPr lang="en-US" altLang="zh-CN" sz="23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  <a:p>
            <a:pPr algn="l" fontAlgn="auto">
              <a:lnSpc>
                <a:spcPct val="80000"/>
              </a:lnSpc>
              <a:buClrTx/>
              <a:buSzTx/>
              <a:buFontTx/>
              <a:defRPr/>
            </a:pPr>
            <a:endParaRPr lang="en-US" altLang="zh-CN" sz="2400" b="1">
              <a:solidFill>
                <a:srgbClr val="715096"/>
              </a:solidFill>
            </a:endParaRPr>
          </a:p>
        </p:txBody>
      </p:sp>
      <p:pic>
        <p:nvPicPr>
          <p:cNvPr id="48" name="图片 47" descr="a3714643261237ef5e2c5e8fc348ce7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1585" y="3973195"/>
            <a:ext cx="4950460" cy="1919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9" name="文本框 48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24</a:t>
            </a:r>
            <a:endParaRPr lang="en-US" altLang="zh-CN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Rules of Registration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46" name="AutoShape 27"/>
          <p:cNvSpPr/>
          <p:nvPr/>
        </p:nvSpPr>
        <p:spPr>
          <a:xfrm>
            <a:off x="474980" y="1863090"/>
            <a:ext cx="11242675" cy="60007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 fontAlgn="auto">
              <a:lnSpc>
                <a:spcPct val="80000"/>
              </a:lnSpc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1. The authorities of registration are required to apply the standard of</a:t>
            </a:r>
            <a:r>
              <a:rPr lang="en-US" altLang="zh-CN" sz="2000" b="1" i="1">
                <a:solidFill>
                  <a:srgbClr val="715096"/>
                </a:solidFill>
              </a:rPr>
              <a:t> reasonableness and carefulness</a:t>
            </a:r>
            <a:r>
              <a:rPr lang="en-US" altLang="zh-CN" sz="2000" b="1">
                <a:solidFill>
                  <a:srgbClr val="715096"/>
                </a:solidFill>
              </a:rPr>
              <a:t>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6580" y="1355725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According to the </a:t>
            </a:r>
            <a:r>
              <a:rPr lang="en-US" altLang="zh-CN" sz="2000" b="1" i="1"/>
              <a:t>Trial Guidelines on Data Property Rights Registration:</a:t>
            </a:r>
            <a:endParaRPr lang="en-US" altLang="zh-CN" sz="2000" b="1" i="1"/>
          </a:p>
        </p:txBody>
      </p:sp>
      <p:sp>
        <p:nvSpPr>
          <p:cNvPr id="9" name="AutoShape 27"/>
          <p:cNvSpPr/>
          <p:nvPr/>
        </p:nvSpPr>
        <p:spPr>
          <a:xfrm>
            <a:off x="474980" y="2607310"/>
            <a:ext cx="11243310" cy="1006475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 fontAlgn="auto">
              <a:defRPr/>
            </a:pPr>
            <a:r>
              <a:rPr lang="en-US" sz="2000" b="1">
                <a:solidFill>
                  <a:srgbClr val="715096"/>
                </a:solidFill>
              </a:rPr>
              <a:t>2. </a:t>
            </a:r>
            <a:r>
              <a:rPr lang="en-US" altLang="zh-CN" sz="2000" b="1">
                <a:solidFill>
                  <a:srgbClr val="715096"/>
                </a:solidFill>
              </a:rPr>
              <a:t>The registration process includes application, acceptance, examination, public notice, handling of objections, information preservation, and the issuance of registration certificates.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10" name="AutoShape 27"/>
          <p:cNvSpPr/>
          <p:nvPr/>
        </p:nvSpPr>
        <p:spPr>
          <a:xfrm>
            <a:off x="474980" y="3787140"/>
            <a:ext cx="11243310" cy="893445"/>
          </a:xfrm>
          <a:prstGeom prst="roundRect">
            <a:avLst>
              <a:gd name="adj" fmla="val 0"/>
            </a:avLst>
          </a:prstGeom>
          <a:solidFill>
            <a:srgbClr val="EFEAF5">
              <a:alpha val="78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 fontAlgn="auto">
              <a:defRPr/>
            </a:pPr>
            <a:r>
              <a:rPr lang="en-US" sz="2000" b="1">
                <a:solidFill>
                  <a:srgbClr val="715096"/>
                </a:solidFill>
              </a:rPr>
              <a:t>3. </a:t>
            </a:r>
            <a:r>
              <a:rPr lang="en-US" altLang="zh-CN" sz="2000" b="1">
                <a:solidFill>
                  <a:srgbClr val="715096"/>
                </a:solidFill>
              </a:rPr>
              <a:t>The types of registration include initial registration, transfer registration, amendment registration, renewal registration, and cancellation registration.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3" name="文本占位符 3"/>
          <p:cNvSpPr txBox="1"/>
          <p:nvPr>
            <p:custDataLst>
              <p:tags r:id="rId3"/>
            </p:custDataLst>
          </p:nvPr>
        </p:nvSpPr>
        <p:spPr>
          <a:xfrm>
            <a:off x="474345" y="4854575"/>
            <a:ext cx="11243310" cy="1242695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⭐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The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renewal registration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also responds to the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rapid updating of data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and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the time sensitivity of its value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. It helps to prevent the registration from becoming inaccurate or ineffective over the time and turning into what might be described as “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zombie registration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”.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25</a:t>
            </a:r>
            <a:endParaRPr lang="en-US" altLang="zh-CN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Benefits of Registration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74345" y="1212850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The result of </a:t>
            </a:r>
            <a:r>
              <a:rPr lang="en-US" altLang="zh-CN" sz="2000" b="1"/>
              <a:t>registration:</a:t>
            </a:r>
            <a:endParaRPr lang="en-US" altLang="zh-CN" sz="2000" b="1"/>
          </a:p>
        </p:txBody>
      </p:sp>
      <p:sp>
        <p:nvSpPr>
          <p:cNvPr id="11" name="AutoShape 27"/>
          <p:cNvSpPr/>
          <p:nvPr/>
        </p:nvSpPr>
        <p:spPr>
          <a:xfrm>
            <a:off x="474345" y="2456180"/>
            <a:ext cx="3024505" cy="45212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defRPr/>
            </a:pPr>
            <a:r>
              <a:rPr lang="en-US" sz="2000" b="1">
                <a:solidFill>
                  <a:srgbClr val="715096"/>
                </a:solidFill>
              </a:rPr>
              <a:t>provide the proof of </a:t>
            </a:r>
            <a:r>
              <a:rPr lang="en-US" sz="2000" b="1">
                <a:solidFill>
                  <a:srgbClr val="715096"/>
                </a:solidFill>
              </a:rPr>
              <a:t>rights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3" name="AutoShape 27"/>
          <p:cNvSpPr/>
          <p:nvPr/>
        </p:nvSpPr>
        <p:spPr>
          <a:xfrm>
            <a:off x="4699635" y="1501775"/>
            <a:ext cx="2997835" cy="49212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data transactions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15" name="AutoShape 27"/>
          <p:cNvSpPr/>
          <p:nvPr/>
        </p:nvSpPr>
        <p:spPr>
          <a:xfrm>
            <a:off x="8278495" y="2455545"/>
            <a:ext cx="3463925" cy="45275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reduce the information barriers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2" name="AutoShape 27"/>
          <p:cNvSpPr/>
          <p:nvPr/>
        </p:nvSpPr>
        <p:spPr>
          <a:xfrm>
            <a:off x="4699635" y="2120900"/>
            <a:ext cx="2997835" cy="49212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data assets capitalization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4" name="AutoShape 27"/>
          <p:cNvSpPr/>
          <p:nvPr/>
        </p:nvSpPr>
        <p:spPr>
          <a:xfrm>
            <a:off x="4699635" y="2740025"/>
            <a:ext cx="2997835" cy="49212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credit enhancement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5" name="AutoShape 27"/>
          <p:cNvSpPr/>
          <p:nvPr/>
        </p:nvSpPr>
        <p:spPr>
          <a:xfrm>
            <a:off x="4699635" y="3359150"/>
            <a:ext cx="2997835" cy="49212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</a:rPr>
              <a:t>dispute resolution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cxnSp>
        <p:nvCxnSpPr>
          <p:cNvPr id="18" name="曲线连接符 17"/>
          <p:cNvCxnSpPr>
            <a:stCxn id="11" idx="3"/>
            <a:endCxn id="13" idx="1"/>
          </p:cNvCxnSpPr>
          <p:nvPr/>
        </p:nvCxnSpPr>
        <p:spPr>
          <a:xfrm flipV="1">
            <a:off x="3498850" y="1748155"/>
            <a:ext cx="1200785" cy="934085"/>
          </a:xfrm>
          <a:prstGeom prst="curvedConnector3">
            <a:avLst>
              <a:gd name="adj1" fmla="val 5002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曲线连接符 18"/>
          <p:cNvCxnSpPr>
            <a:stCxn id="11" idx="3"/>
            <a:endCxn id="2" idx="1"/>
          </p:cNvCxnSpPr>
          <p:nvPr/>
        </p:nvCxnSpPr>
        <p:spPr>
          <a:xfrm flipV="1">
            <a:off x="3498850" y="2367280"/>
            <a:ext cx="1200785" cy="314960"/>
          </a:xfrm>
          <a:prstGeom prst="curvedConnector3">
            <a:avLst>
              <a:gd name="adj1" fmla="val 5002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曲线连接符 19"/>
          <p:cNvCxnSpPr>
            <a:stCxn id="11" idx="3"/>
            <a:endCxn id="4" idx="1"/>
          </p:cNvCxnSpPr>
          <p:nvPr/>
        </p:nvCxnSpPr>
        <p:spPr>
          <a:xfrm>
            <a:off x="3498850" y="2682240"/>
            <a:ext cx="1200785" cy="304165"/>
          </a:xfrm>
          <a:prstGeom prst="curvedConnector3">
            <a:avLst>
              <a:gd name="adj1" fmla="val 5002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曲线连接符 20"/>
          <p:cNvCxnSpPr>
            <a:stCxn id="11" idx="3"/>
            <a:endCxn id="5" idx="1"/>
          </p:cNvCxnSpPr>
          <p:nvPr/>
        </p:nvCxnSpPr>
        <p:spPr>
          <a:xfrm>
            <a:off x="3498850" y="2682240"/>
            <a:ext cx="1200785" cy="923290"/>
          </a:xfrm>
          <a:prstGeom prst="curvedConnector3">
            <a:avLst>
              <a:gd name="adj1" fmla="val 5002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曲线连接符 21"/>
          <p:cNvCxnSpPr>
            <a:stCxn id="13" idx="3"/>
            <a:endCxn id="15" idx="1"/>
          </p:cNvCxnSpPr>
          <p:nvPr/>
        </p:nvCxnSpPr>
        <p:spPr>
          <a:xfrm>
            <a:off x="7697470" y="1748155"/>
            <a:ext cx="581025" cy="934085"/>
          </a:xfrm>
          <a:prstGeom prst="curvedConnector3">
            <a:avLst>
              <a:gd name="adj1" fmla="val 50055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曲线连接符 22"/>
          <p:cNvCxnSpPr>
            <a:stCxn id="2" idx="3"/>
            <a:endCxn id="15" idx="1"/>
          </p:cNvCxnSpPr>
          <p:nvPr/>
        </p:nvCxnSpPr>
        <p:spPr>
          <a:xfrm>
            <a:off x="7697470" y="2367280"/>
            <a:ext cx="581025" cy="314960"/>
          </a:xfrm>
          <a:prstGeom prst="curvedConnector3">
            <a:avLst>
              <a:gd name="adj1" fmla="val 50055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曲线连接符 23"/>
          <p:cNvCxnSpPr>
            <a:stCxn id="4" idx="3"/>
            <a:endCxn id="15" idx="1"/>
          </p:cNvCxnSpPr>
          <p:nvPr/>
        </p:nvCxnSpPr>
        <p:spPr>
          <a:xfrm flipV="1">
            <a:off x="7697470" y="2682240"/>
            <a:ext cx="581025" cy="304165"/>
          </a:xfrm>
          <a:prstGeom prst="curvedConnector3">
            <a:avLst>
              <a:gd name="adj1" fmla="val 50055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曲线连接符 24"/>
          <p:cNvCxnSpPr>
            <a:stCxn id="5" idx="3"/>
            <a:endCxn id="15" idx="1"/>
          </p:cNvCxnSpPr>
          <p:nvPr/>
        </p:nvCxnSpPr>
        <p:spPr>
          <a:xfrm flipV="1">
            <a:off x="7697470" y="2682240"/>
            <a:ext cx="581025" cy="923290"/>
          </a:xfrm>
          <a:prstGeom prst="curvedConnector3">
            <a:avLst>
              <a:gd name="adj1" fmla="val 50055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474345" y="4121150"/>
            <a:ext cx="11140440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Both applicants and authorities of registration should take responsibility:</a:t>
            </a:r>
            <a:endParaRPr lang="zh-CN" altLang="en-US" sz="2000" b="1"/>
          </a:p>
        </p:txBody>
      </p:sp>
      <p:sp>
        <p:nvSpPr>
          <p:cNvPr id="27" name="文本占位符 3"/>
          <p:cNvSpPr txBox="1"/>
          <p:nvPr>
            <p:custDataLst>
              <p:tags r:id="rId3"/>
            </p:custDataLst>
          </p:nvPr>
        </p:nvSpPr>
        <p:spPr>
          <a:xfrm>
            <a:off x="474345" y="4689475"/>
            <a:ext cx="11243310" cy="1584325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1" u="sng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Article 38</a:t>
            </a:r>
            <a:r>
              <a:rPr kumimoji="0" lang="en-US" altLang="zh-CN" sz="2000" b="1" i="0" u="sng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: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registration authority shall be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legally liable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for the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accuracy of the registration results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.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1" u="sng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Article 39: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Where a registration applicant engages in any of the following acts and causes harm to others, the applicant shall bear civil liability, including liability for damages, in accordance with the law.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26</a:t>
            </a:r>
            <a:endParaRPr lang="en-US" altLang="zh-CN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264795" y="2655570"/>
            <a:ext cx="11611610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E. Innovative Features: the Allocation of Rights and Parallel Enjoyment of Rights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27</a:t>
            </a:r>
            <a:endParaRPr lang="en-US" altLang="zh-CN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A Non-Negligible Objecti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ve Opinion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74345" y="1348740"/>
            <a:ext cx="11140440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There are two opposing </a:t>
            </a:r>
            <a:r>
              <a:rPr lang="en-US" altLang="zh-CN" sz="2000" b="1"/>
              <a:t>opinions on the issue of the establishment of data property </a:t>
            </a:r>
            <a:r>
              <a:rPr lang="en-US" altLang="zh-CN" sz="2000" b="1"/>
              <a:t>rights:</a:t>
            </a:r>
            <a:endParaRPr lang="en-US" altLang="zh-CN" sz="2000" b="1"/>
          </a:p>
        </p:txBody>
      </p:sp>
      <p:sp>
        <p:nvSpPr>
          <p:cNvPr id="43" name="椭圆 42"/>
          <p:cNvSpPr/>
          <p:nvPr/>
        </p:nvSpPr>
        <p:spPr>
          <a:xfrm>
            <a:off x="4819650" y="2438400"/>
            <a:ext cx="25527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the establishment of data property 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rights</a:t>
            </a:r>
            <a:endParaRPr lang="en-US" altLang="zh-CN" b="1">
              <a:solidFill>
                <a:schemeClr val="accent6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2268855" y="2018030"/>
            <a:ext cx="1957705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supporting </a:t>
            </a:r>
            <a:r>
              <a:rPr lang="en-US" altLang="zh-CN" b="1">
                <a:solidFill>
                  <a:srgbClr val="715096"/>
                </a:solidFill>
              </a:rPr>
              <a:t>opinion</a:t>
            </a:r>
            <a:endParaRPr lang="en-US" altLang="zh-CN" b="1">
              <a:solidFill>
                <a:srgbClr val="715096"/>
              </a:solidFill>
            </a:endParaRPr>
          </a:p>
        </p:txBody>
      </p:sp>
      <p:cxnSp>
        <p:nvCxnSpPr>
          <p:cNvPr id="45" name="曲线连接符 44"/>
          <p:cNvCxnSpPr>
            <a:stCxn id="44" idx="4"/>
            <a:endCxn id="43" idx="2"/>
          </p:cNvCxnSpPr>
          <p:nvPr/>
        </p:nvCxnSpPr>
        <p:spPr>
          <a:xfrm rot="5400000" flipV="1">
            <a:off x="3841433" y="1955483"/>
            <a:ext cx="384810" cy="157162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椭圆 2"/>
          <p:cNvSpPr/>
          <p:nvPr/>
        </p:nvSpPr>
        <p:spPr>
          <a:xfrm>
            <a:off x="8053705" y="2018030"/>
            <a:ext cx="1957705" cy="53086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objective</a:t>
            </a:r>
            <a:endParaRPr lang="en-US" altLang="zh-CN" b="1">
              <a:solidFill>
                <a:srgbClr val="715096"/>
              </a:solidFill>
            </a:endParaRPr>
          </a:p>
          <a:p>
            <a:pPr algn="ctr"/>
            <a:r>
              <a:rPr lang="en-US" altLang="zh-CN" b="1">
                <a:solidFill>
                  <a:srgbClr val="715096"/>
                </a:solidFill>
              </a:rPr>
              <a:t>opinion</a:t>
            </a:r>
            <a:endParaRPr lang="en-US" altLang="zh-CN" b="1">
              <a:solidFill>
                <a:srgbClr val="715096"/>
              </a:solidFill>
            </a:endParaRPr>
          </a:p>
        </p:txBody>
      </p:sp>
      <p:cxnSp>
        <p:nvCxnSpPr>
          <p:cNvPr id="7" name="曲线连接符 6"/>
          <p:cNvCxnSpPr>
            <a:stCxn id="3" idx="4"/>
            <a:endCxn id="43" idx="6"/>
          </p:cNvCxnSpPr>
          <p:nvPr/>
        </p:nvCxnSpPr>
        <p:spPr>
          <a:xfrm rot="5400000">
            <a:off x="8009890" y="1910715"/>
            <a:ext cx="384810" cy="166052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占位符 3"/>
          <p:cNvSpPr txBox="1"/>
          <p:nvPr>
            <p:custDataLst>
              <p:tags r:id="rId3"/>
            </p:custDataLst>
          </p:nvPr>
        </p:nvSpPr>
        <p:spPr>
          <a:xfrm>
            <a:off x="474345" y="4110355"/>
            <a:ext cx="11243310" cy="138684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       The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objective opinion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argues that, as an emerging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factor of production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in the digital economy, data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reflects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 the characteristics of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connection, openness, sharing, and collaborative utilization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. Granting the exclusive rights to particular parties may </a:t>
            </a:r>
            <a:r>
              <a:rPr kumimoji="0" lang="en-US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limit the use of data.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28</a:t>
            </a:r>
            <a:endParaRPr lang="en-US" altLang="zh-CN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Response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to Objecti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ve Opinion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2" name="图片 1" descr="线上提问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335" y="1755140"/>
            <a:ext cx="952500" cy="828675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2063115" y="1755140"/>
            <a:ext cx="9187180" cy="935990"/>
          </a:xfrm>
          <a:prstGeom prst="wedgeRoundRectCallout">
            <a:avLst>
              <a:gd name="adj1" fmla="val -51139"/>
              <a:gd name="adj2" fmla="val 2286"/>
              <a:gd name="adj3" fmla="val 16667"/>
            </a:avLst>
          </a:prstGeom>
          <a:solidFill>
            <a:srgbClr val="EFEA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>
              <a:buClrTx/>
              <a:buSzTx/>
              <a:buFontTx/>
              <a:defRPr/>
            </a:pPr>
            <a:r>
              <a:rPr lang="en-US" sz="2400" b="1">
                <a:solidFill>
                  <a:srgbClr val="715096"/>
                </a:solidFill>
              </a:rPr>
              <a:t>Q: Whether the characteristics of data </a:t>
            </a:r>
            <a:r>
              <a:rPr lang="en-US" sz="2400" b="1" i="1">
                <a:solidFill>
                  <a:srgbClr val="C00000"/>
                </a:solidFill>
              </a:rPr>
              <a:t>contradict</a:t>
            </a:r>
            <a:r>
              <a:rPr lang="en-US" sz="2400" b="1">
                <a:solidFill>
                  <a:srgbClr val="715096"/>
                </a:solidFill>
              </a:rPr>
              <a:t> the establishment of data property </a:t>
            </a:r>
            <a:r>
              <a:rPr lang="en-US" sz="2400" b="1">
                <a:solidFill>
                  <a:srgbClr val="715096"/>
                </a:solidFill>
              </a:rPr>
              <a:t>rights?</a:t>
            </a:r>
            <a:endParaRPr lang="en-US" sz="2400" b="1">
              <a:solidFill>
                <a:srgbClr val="715096"/>
              </a:solidFill>
            </a:endParaRPr>
          </a:p>
        </p:txBody>
      </p:sp>
      <p:pic>
        <p:nvPicPr>
          <p:cNvPr id="5" name="图片 4" descr="回答问题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9335" y="3734435"/>
            <a:ext cx="870585" cy="870585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2063115" y="3194050"/>
            <a:ext cx="9187815" cy="1950720"/>
          </a:xfrm>
          <a:prstGeom prst="wedgeRoundRectCallout">
            <a:avLst>
              <a:gd name="adj1" fmla="val -51629"/>
              <a:gd name="adj2" fmla="val 5311"/>
              <a:gd name="adj3" fmla="val 16667"/>
            </a:avLst>
          </a:prstGeom>
          <a:solidFill>
            <a:srgbClr val="EFEA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>
              <a:lnSpc>
                <a:spcPct val="110000"/>
              </a:lnSpc>
              <a:buClrTx/>
              <a:buSzTx/>
              <a:buFontTx/>
              <a:defRPr/>
            </a:pPr>
            <a:r>
              <a:rPr lang="en-US" sz="2400" b="1">
                <a:solidFill>
                  <a:srgbClr val="715096"/>
                </a:solidFill>
              </a:rPr>
              <a:t>A: </a:t>
            </a:r>
            <a:r>
              <a:rPr lang="en-US" sz="2400" b="1" i="1">
                <a:solidFill>
                  <a:srgbClr val="C00000"/>
                </a:solidFill>
              </a:rPr>
              <a:t>No</a:t>
            </a:r>
            <a:r>
              <a:rPr lang="en-US" sz="2400" b="1">
                <a:solidFill>
                  <a:srgbClr val="715096"/>
                </a:solidFill>
              </a:rPr>
              <a:t>. And there are </a:t>
            </a:r>
            <a:r>
              <a:rPr lang="en-US" sz="2400" b="1" i="1">
                <a:solidFill>
                  <a:srgbClr val="C00000"/>
                </a:solidFill>
              </a:rPr>
              <a:t>many reasons</a:t>
            </a:r>
            <a:r>
              <a:rPr lang="en-US" sz="2400" b="1">
                <a:solidFill>
                  <a:srgbClr val="715096"/>
                </a:solidFill>
              </a:rPr>
              <a:t> for establishing the data property rights: a. t</a:t>
            </a:r>
            <a:r>
              <a:rPr lang="en-US" altLang="zh-CN" sz="2400" b="1">
                <a:solidFill>
                  <a:srgbClr val="715096"/>
                </a:solidFill>
              </a:rPr>
              <a:t>he creation of data </a:t>
            </a:r>
            <a:r>
              <a:rPr lang="en-US" altLang="zh-CN" sz="2400" b="1" i="1">
                <a:solidFill>
                  <a:srgbClr val="715096"/>
                </a:solidFill>
              </a:rPr>
              <a:t>requires corresponding investment</a:t>
            </a:r>
            <a:r>
              <a:rPr lang="en-US" altLang="zh-CN" sz="2400" b="1">
                <a:solidFill>
                  <a:srgbClr val="715096"/>
                </a:solidFill>
              </a:rPr>
              <a:t>; b. data access and application value </a:t>
            </a:r>
            <a:r>
              <a:rPr lang="en-US" altLang="zh-CN" sz="2400" b="1" i="1">
                <a:solidFill>
                  <a:srgbClr val="715096"/>
                </a:solidFill>
              </a:rPr>
              <a:t>may be scarce</a:t>
            </a:r>
            <a:r>
              <a:rPr lang="en-US" altLang="zh-CN" sz="2400" b="1">
                <a:solidFill>
                  <a:srgbClr val="715096"/>
                </a:solidFill>
              </a:rPr>
              <a:t>; c. data e</a:t>
            </a:r>
            <a:r>
              <a:rPr lang="en-US" altLang="zh-CN" sz="2400" b="1" i="1">
                <a:solidFill>
                  <a:srgbClr val="715096"/>
                </a:solidFill>
              </a:rPr>
              <a:t>mbodies exchange values and could be traded</a:t>
            </a:r>
            <a:r>
              <a:rPr lang="en-US" altLang="zh-CN" sz="2400" b="1">
                <a:solidFill>
                  <a:srgbClr val="715096"/>
                </a:solidFill>
              </a:rPr>
              <a:t> in the market.</a:t>
            </a:r>
            <a:endParaRPr lang="en-US" altLang="zh-CN" sz="2400" b="1">
              <a:solidFill>
                <a:srgbClr val="715096"/>
              </a:soli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402080" y="5523230"/>
            <a:ext cx="9848850" cy="625475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 i="1" u="sng">
                <a:solidFill>
                  <a:srgbClr val="715096"/>
                </a:solidFill>
              </a:rPr>
              <a:t>“There are interests attached to it that need to be allocated and protected!”</a:t>
            </a:r>
            <a:endParaRPr lang="en-US" altLang="zh-CN" sz="2400" b="1" i="1" u="sng">
              <a:solidFill>
                <a:srgbClr val="715096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29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579120" y="2712720"/>
            <a:ext cx="10916285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A. Brief </a:t>
            </a: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Introduction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</a:t>
            </a:r>
            <a:endParaRPr lang="en-US" altLang="zh-CN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What Do the Characteristics of Data Really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Change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1495" y="1539240"/>
            <a:ext cx="11186795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It turns the issue from Q1 to </a:t>
            </a:r>
            <a:r>
              <a:rPr lang="en-US" altLang="zh-CN" sz="2000" b="1"/>
              <a:t>Q2:</a:t>
            </a:r>
            <a:endParaRPr lang="en-US" altLang="zh-CN" sz="2000" b="1"/>
          </a:p>
        </p:txBody>
      </p:sp>
      <p:sp>
        <p:nvSpPr>
          <p:cNvPr id="3" name="流程图: 终止 2"/>
          <p:cNvSpPr/>
          <p:nvPr/>
        </p:nvSpPr>
        <p:spPr>
          <a:xfrm>
            <a:off x="934720" y="2204720"/>
            <a:ext cx="3609340" cy="790575"/>
          </a:xfrm>
          <a:prstGeom prst="flowChartTerminator">
            <a:avLst/>
          </a:prstGeom>
          <a:solidFill>
            <a:srgbClr val="715096">
              <a:alpha val="2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Q1: Whether the data property rights should be </a:t>
            </a:r>
            <a:r>
              <a:rPr lang="en-US" altLang="zh-CN" b="1">
                <a:solidFill>
                  <a:srgbClr val="715096"/>
                </a:solidFill>
              </a:rPr>
              <a:t>established</a:t>
            </a:r>
            <a:endParaRPr lang="en-US" altLang="zh-CN" b="1">
              <a:solidFill>
                <a:srgbClr val="715096"/>
              </a:solidFill>
            </a:endParaRPr>
          </a:p>
        </p:txBody>
      </p:sp>
      <p:sp>
        <p:nvSpPr>
          <p:cNvPr id="7" name="流程图: 终止 6"/>
          <p:cNvSpPr/>
          <p:nvPr/>
        </p:nvSpPr>
        <p:spPr>
          <a:xfrm>
            <a:off x="6700520" y="2205355"/>
            <a:ext cx="4152265" cy="790575"/>
          </a:xfrm>
          <a:prstGeom prst="flowChartTerminator">
            <a:avLst/>
          </a:prstGeom>
          <a:solidFill>
            <a:srgbClr val="715096">
              <a:alpha val="2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Q2: How to establish the rights? and </a:t>
            </a:r>
            <a:r>
              <a:rPr lang="en-US" altLang="zh-CN" b="1">
                <a:solidFill>
                  <a:srgbClr val="715096"/>
                </a:solidFill>
              </a:rPr>
              <a:t>what effect does the rights </a:t>
            </a:r>
            <a:r>
              <a:rPr lang="en-US" altLang="zh-CN" b="1">
                <a:solidFill>
                  <a:srgbClr val="715096"/>
                </a:solidFill>
              </a:rPr>
              <a:t>have?</a:t>
            </a:r>
            <a:endParaRPr lang="en-US" altLang="zh-CN" b="1">
              <a:solidFill>
                <a:srgbClr val="715096"/>
              </a:solidFill>
            </a:endParaRPr>
          </a:p>
        </p:txBody>
      </p:sp>
      <p:cxnSp>
        <p:nvCxnSpPr>
          <p:cNvPr id="8" name="直接箭头连接符 7"/>
          <p:cNvCxnSpPr>
            <a:stCxn id="3" idx="3"/>
            <a:endCxn id="7" idx="1"/>
          </p:cNvCxnSpPr>
          <p:nvPr/>
        </p:nvCxnSpPr>
        <p:spPr>
          <a:xfrm>
            <a:off x="4544060" y="2600325"/>
            <a:ext cx="2156460" cy="63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AutoShape 27"/>
          <p:cNvSpPr/>
          <p:nvPr/>
        </p:nvSpPr>
        <p:spPr>
          <a:xfrm>
            <a:off x="2957830" y="3429000"/>
            <a:ext cx="5309235" cy="49022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defRPr/>
            </a:pPr>
            <a:r>
              <a:rPr lang="en-US" sz="2000" b="1">
                <a:solidFill>
                  <a:srgbClr val="715096"/>
                </a:solidFill>
              </a:rPr>
              <a:t>two ways for adjusting the traditional </a:t>
            </a:r>
            <a:r>
              <a:rPr lang="en-US" sz="2000" b="1">
                <a:solidFill>
                  <a:srgbClr val="715096"/>
                </a:solidFill>
              </a:rPr>
              <a:t>rules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5322570" y="2734310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167765" y="4352290"/>
            <a:ext cx="40640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000" b="1"/>
              <a:t>1. three rights could be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allocated to different parties</a:t>
            </a:r>
            <a:r>
              <a:rPr lang="en-US" altLang="zh-CN" sz="2000" b="1"/>
              <a:t> to prevent a single form of right from absorbing all data interests</a:t>
            </a:r>
            <a:endParaRPr lang="en-US" altLang="zh-CN" sz="2000" b="1"/>
          </a:p>
        </p:txBody>
      </p:sp>
      <p:sp>
        <p:nvSpPr>
          <p:cNvPr id="15" name="文本框 14"/>
          <p:cNvSpPr txBox="1"/>
          <p:nvPr/>
        </p:nvSpPr>
        <p:spPr>
          <a:xfrm>
            <a:off x="6700520" y="4344035"/>
            <a:ext cx="40640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000" b="1"/>
              <a:t>2. the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exclusive effect </a:t>
            </a:r>
            <a:r>
              <a:rPr lang="en-US" altLang="zh-CN" sz="2000" b="1"/>
              <a:t>of data property rights could be modified to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allow multiple parties to use the same data at the same time. </a:t>
            </a:r>
            <a:endParaRPr lang="en-US" altLang="zh-CN" sz="2000" b="1" i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下箭头 15"/>
          <p:cNvSpPr/>
          <p:nvPr/>
        </p:nvSpPr>
        <p:spPr>
          <a:xfrm rot="3660000">
            <a:off x="3392170" y="3924935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18480000">
            <a:off x="7081520" y="3935730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30</a:t>
            </a:r>
            <a:endParaRPr lang="en-US" altLang="zh-CN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531495" y="1539240"/>
            <a:ext cx="11186795" cy="50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* It turns the issue from Q1 to </a:t>
            </a:r>
            <a:r>
              <a:rPr lang="en-US" altLang="zh-CN" sz="2000" b="1"/>
              <a:t>Q2:</a:t>
            </a:r>
            <a:endParaRPr lang="en-US" altLang="zh-CN" sz="2000" b="1"/>
          </a:p>
        </p:txBody>
      </p:sp>
      <p:sp>
        <p:nvSpPr>
          <p:cNvPr id="3" name="流程图: 终止 2"/>
          <p:cNvSpPr/>
          <p:nvPr>
            <p:custDataLst>
              <p:tags r:id="rId3"/>
            </p:custDataLst>
          </p:nvPr>
        </p:nvSpPr>
        <p:spPr>
          <a:xfrm>
            <a:off x="934720" y="2204720"/>
            <a:ext cx="3609340" cy="790575"/>
          </a:xfrm>
          <a:prstGeom prst="flowChartTerminator">
            <a:avLst/>
          </a:prstGeom>
          <a:solidFill>
            <a:srgbClr val="715096">
              <a:alpha val="2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Q1: Whether the data property rights should be </a:t>
            </a:r>
            <a:r>
              <a:rPr lang="en-US" altLang="zh-CN" b="1">
                <a:solidFill>
                  <a:srgbClr val="715096"/>
                </a:solidFill>
              </a:rPr>
              <a:t>established</a:t>
            </a:r>
            <a:endParaRPr lang="en-US" altLang="zh-CN" b="1">
              <a:solidFill>
                <a:srgbClr val="715096"/>
              </a:solidFill>
            </a:endParaRPr>
          </a:p>
        </p:txBody>
      </p:sp>
      <p:sp>
        <p:nvSpPr>
          <p:cNvPr id="7" name="流程图: 终止 6"/>
          <p:cNvSpPr/>
          <p:nvPr>
            <p:custDataLst>
              <p:tags r:id="rId4"/>
            </p:custDataLst>
          </p:nvPr>
        </p:nvSpPr>
        <p:spPr>
          <a:xfrm>
            <a:off x="6700520" y="2205355"/>
            <a:ext cx="4152265" cy="790575"/>
          </a:xfrm>
          <a:prstGeom prst="flowChartTerminator">
            <a:avLst/>
          </a:prstGeom>
          <a:solidFill>
            <a:srgbClr val="715096">
              <a:alpha val="2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715096"/>
                </a:solidFill>
              </a:rPr>
              <a:t>Q2: How to establish the rights? and </a:t>
            </a:r>
            <a:r>
              <a:rPr lang="en-US" altLang="zh-CN" b="1">
                <a:solidFill>
                  <a:srgbClr val="715096"/>
                </a:solidFill>
              </a:rPr>
              <a:t>what effect does the rights </a:t>
            </a:r>
            <a:r>
              <a:rPr lang="en-US" altLang="zh-CN" b="1">
                <a:solidFill>
                  <a:srgbClr val="715096"/>
                </a:solidFill>
              </a:rPr>
              <a:t>have?</a:t>
            </a:r>
            <a:endParaRPr lang="en-US" altLang="zh-CN" b="1">
              <a:solidFill>
                <a:srgbClr val="715096"/>
              </a:solidFill>
            </a:endParaRPr>
          </a:p>
        </p:txBody>
      </p:sp>
      <p:cxnSp>
        <p:nvCxnSpPr>
          <p:cNvPr id="8" name="直接箭头连接符 7"/>
          <p:cNvCxnSpPr>
            <a:stCxn id="3" idx="3"/>
            <a:endCxn id="7" idx="1"/>
          </p:cNvCxnSpPr>
          <p:nvPr>
            <p:custDataLst>
              <p:tags r:id="rId5"/>
            </p:custDataLst>
          </p:nvPr>
        </p:nvCxnSpPr>
        <p:spPr>
          <a:xfrm>
            <a:off x="4544060" y="2600325"/>
            <a:ext cx="2156460" cy="63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AutoShape 27"/>
          <p:cNvSpPr/>
          <p:nvPr>
            <p:custDataLst>
              <p:tags r:id="rId6"/>
            </p:custDataLst>
          </p:nvPr>
        </p:nvSpPr>
        <p:spPr>
          <a:xfrm>
            <a:off x="2957830" y="3429000"/>
            <a:ext cx="5309235" cy="49022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defRPr/>
            </a:pPr>
            <a:r>
              <a:rPr lang="en-US" sz="2000" b="1">
                <a:solidFill>
                  <a:srgbClr val="715096"/>
                </a:solidFill>
              </a:rPr>
              <a:t>two ways for adjusting the traditional </a:t>
            </a:r>
            <a:r>
              <a:rPr lang="en-US" sz="2000" b="1">
                <a:solidFill>
                  <a:srgbClr val="715096"/>
                </a:solidFill>
              </a:rPr>
              <a:t>rules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0" name="下箭头 9"/>
          <p:cNvSpPr/>
          <p:nvPr>
            <p:custDataLst>
              <p:tags r:id="rId7"/>
            </p:custDataLst>
          </p:nvPr>
        </p:nvSpPr>
        <p:spPr>
          <a:xfrm>
            <a:off x="5322570" y="2734310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1167765" y="4352290"/>
            <a:ext cx="40640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2000" b="1"/>
              <a:t>1. three rights could be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allocated to different parties</a:t>
            </a:r>
            <a:r>
              <a:rPr lang="en-US" altLang="zh-CN" sz="2000" b="1"/>
              <a:t> to prevent a single form of right from absorbing all data interests</a:t>
            </a:r>
            <a:endParaRPr lang="en-US" altLang="zh-CN" sz="2000" b="1"/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6700520" y="4344035"/>
            <a:ext cx="40640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000" b="1"/>
              <a:t>2. the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exclusive effect </a:t>
            </a:r>
            <a:r>
              <a:rPr lang="en-US" altLang="zh-CN" sz="2000" b="1"/>
              <a:t>of data property rights could be modified to </a:t>
            </a:r>
            <a:r>
              <a:rPr lang="en-US" altLang="zh-CN" sz="2000" b="1" i="1">
                <a:solidFill>
                  <a:schemeClr val="accent6">
                    <a:lumMod val="50000"/>
                  </a:schemeClr>
                </a:solidFill>
              </a:rPr>
              <a:t>allow multiple parties to use the same data at the same time. </a:t>
            </a:r>
            <a:endParaRPr lang="en-US" altLang="zh-CN" sz="2000" b="1" i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下箭头 15"/>
          <p:cNvSpPr/>
          <p:nvPr>
            <p:custDataLst>
              <p:tags r:id="rId10"/>
            </p:custDataLst>
          </p:nvPr>
        </p:nvSpPr>
        <p:spPr>
          <a:xfrm rot="3660000">
            <a:off x="3392170" y="3924935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>
            <p:custDataLst>
              <p:tags r:id="rId11"/>
            </p:custDataLst>
          </p:nvPr>
        </p:nvSpPr>
        <p:spPr>
          <a:xfrm rot="18480000">
            <a:off x="7081520" y="3935730"/>
            <a:ext cx="600075" cy="561975"/>
          </a:xfrm>
          <a:prstGeom prst="downArrow">
            <a:avLst/>
          </a:prstGeom>
          <a:solidFill>
            <a:srgbClr val="715096">
              <a:alpha val="29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529840" y="5751830"/>
            <a:ext cx="6185535" cy="39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(</a:t>
            </a:r>
            <a:r>
              <a:rPr lang="en-US" altLang="zh-CN" sz="2000" b="1" i="1"/>
              <a:t>corresponding to the point discussed in the second part</a:t>
            </a:r>
            <a:r>
              <a:rPr lang="en-US" altLang="zh-CN" sz="2000" b="1"/>
              <a:t> )</a:t>
            </a:r>
            <a:endParaRPr lang="en-US" altLang="zh-CN" sz="2000" b="1"/>
          </a:p>
        </p:txBody>
      </p:sp>
      <p:sp>
        <p:nvSpPr>
          <p:cNvPr id="2" name="平行四边形 1"/>
          <p:cNvSpPr/>
          <p:nvPr>
            <p:custDataLst>
              <p:tags r:id="rId12"/>
            </p:custDataLst>
          </p:nvPr>
        </p:nvSpPr>
        <p:spPr>
          <a:xfrm>
            <a:off x="948690" y="4625975"/>
            <a:ext cx="4283075" cy="760095"/>
          </a:xfrm>
          <a:prstGeom prst="parallelogram">
            <a:avLst>
              <a:gd name="adj" fmla="val 115625"/>
            </a:avLst>
          </a:prstGeom>
          <a:solidFill>
            <a:srgbClr val="715096">
              <a:alpha val="96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Feature 1: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allocation of </a:t>
            </a:r>
            <a:r>
              <a:rPr lang="en-US" altLang="zh-CN" sz="2000" b="1">
                <a:solidFill>
                  <a:schemeClr val="bg1"/>
                </a:solidFill>
                <a:sym typeface="+mn-ea"/>
              </a:rPr>
              <a:t>rights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4" name="平行四边形 3"/>
          <p:cNvSpPr/>
          <p:nvPr>
            <p:custDataLst>
              <p:tags r:id="rId13"/>
            </p:custDataLst>
          </p:nvPr>
        </p:nvSpPr>
        <p:spPr>
          <a:xfrm>
            <a:off x="6162040" y="4603750"/>
            <a:ext cx="4690745" cy="760730"/>
          </a:xfrm>
          <a:prstGeom prst="parallelogram">
            <a:avLst>
              <a:gd name="adj" fmla="val 115625"/>
            </a:avLst>
          </a:prstGeom>
          <a:solidFill>
            <a:srgbClr val="715096">
              <a:alpha val="96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Feature 2: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parallel enjoyment of rights</a:t>
            </a:r>
            <a:r>
              <a:rPr lang="en-US" altLang="zh-CN" b="1">
                <a:solidFill>
                  <a:srgbClr val="715096"/>
                </a:solidFill>
                <a:sym typeface="+mn-ea"/>
              </a:rPr>
              <a:t> </a:t>
            </a:r>
            <a:endParaRPr lang="en-US" altLang="zh-CN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9" name="标题 1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What Do the Characteristics of Data Really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Change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31</a:t>
            </a:r>
            <a:endParaRPr lang="en-US" altLang="zh-CN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Feature 1: Allocation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6" name="AutoShape 27"/>
          <p:cNvSpPr/>
          <p:nvPr>
            <p:custDataLst>
              <p:tags r:id="rId3"/>
            </p:custDataLst>
          </p:nvPr>
        </p:nvSpPr>
        <p:spPr>
          <a:xfrm>
            <a:off x="427355" y="1466215"/>
            <a:ext cx="11290300" cy="74295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indent="0" algn="l" fontAlgn="auto"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altLang="zh-CN" sz="2000" b="1">
                <a:solidFill>
                  <a:srgbClr val="715096"/>
                </a:solidFill>
              </a:rPr>
              <a:t> </a:t>
            </a:r>
            <a:r>
              <a:rPr lang="en-US" altLang="zh-CN" sz="2000" b="1" i="1">
                <a:solidFill>
                  <a:srgbClr val="C00000"/>
                </a:solidFill>
              </a:rPr>
              <a:t>allocation of rights</a:t>
            </a:r>
            <a:r>
              <a:rPr lang="en-US" altLang="zh-CN" sz="2000" b="1">
                <a:solidFill>
                  <a:srgbClr val="715096"/>
                </a:solidFill>
              </a:rPr>
              <a:t> refers to the allocation of the rights to hold, use, and operate data among different parties in different combination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12" name="AutoShape 27"/>
          <p:cNvSpPr/>
          <p:nvPr/>
        </p:nvSpPr>
        <p:spPr>
          <a:xfrm>
            <a:off x="427355" y="2335530"/>
            <a:ext cx="11289665" cy="915035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algn="l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Method: </a:t>
            </a:r>
            <a:r>
              <a:rPr lang="en-US" altLang="zh-CN" sz="2000" b="1" i="1">
                <a:solidFill>
                  <a:srgbClr val="C00000"/>
                </a:solidFill>
                <a:sym typeface="+mn-ea"/>
              </a:rPr>
              <a:t>allocation of rights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 is based on </a:t>
            </a:r>
            <a:r>
              <a:rPr lang="en-US" altLang="zh-CN" sz="2000" b="1">
                <a:solidFill>
                  <a:srgbClr val="715096"/>
                </a:solidFill>
              </a:rPr>
              <a:t>the particular </a:t>
            </a:r>
            <a:r>
              <a:rPr lang="en-US" altLang="zh-CN" sz="2000" b="1" i="1">
                <a:solidFill>
                  <a:srgbClr val="715096"/>
                </a:solidFill>
              </a:rPr>
              <a:t>data utilization scenarios</a:t>
            </a:r>
            <a:r>
              <a:rPr lang="en-US" altLang="zh-CN" sz="2000" b="1">
                <a:solidFill>
                  <a:srgbClr val="715096"/>
                </a:solidFill>
              </a:rPr>
              <a:t> and </a:t>
            </a:r>
            <a:r>
              <a:rPr lang="en-US" altLang="zh-CN" sz="2000" b="1" i="1">
                <a:solidFill>
                  <a:srgbClr val="715096"/>
                </a:solidFill>
              </a:rPr>
              <a:t>ways of use; </a:t>
            </a:r>
            <a:r>
              <a:rPr lang="en-US" altLang="zh-CN" sz="2000" b="1">
                <a:solidFill>
                  <a:srgbClr val="715096"/>
                </a:solidFill>
              </a:rPr>
              <a:t>and following the </a:t>
            </a:r>
            <a:r>
              <a:rPr lang="en-US" altLang="zh-CN" sz="2000" b="1" i="1">
                <a:solidFill>
                  <a:srgbClr val="715096"/>
                </a:solidFill>
              </a:rPr>
              <a:t>principle</a:t>
            </a:r>
            <a:r>
              <a:rPr lang="en-US" altLang="zh-CN" sz="2000" b="1">
                <a:solidFill>
                  <a:srgbClr val="715096"/>
                </a:solidFill>
              </a:rPr>
              <a:t> of “ </a:t>
            </a:r>
            <a:r>
              <a:rPr lang="en-US" altLang="zh-CN" sz="2000" b="1" i="1" u="sng">
                <a:solidFill>
                  <a:srgbClr val="715096"/>
                </a:solidFill>
              </a:rPr>
              <a:t>those who invest and contribute should have the related benefits.</a:t>
            </a:r>
            <a:r>
              <a:rPr lang="en-US" altLang="zh-CN" sz="2000" b="1">
                <a:solidFill>
                  <a:srgbClr val="715096"/>
                </a:solidFill>
              </a:rPr>
              <a:t>”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13" name="文本占位符 3"/>
          <p:cNvSpPr txBox="1"/>
          <p:nvPr>
            <p:custDataLst>
              <p:tags r:id="rId4"/>
            </p:custDataLst>
          </p:nvPr>
        </p:nvSpPr>
        <p:spPr>
          <a:xfrm>
            <a:off x="427355" y="3475355"/>
            <a:ext cx="5474970" cy="283591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Data is generated by a single party or is fully transferred to another party, three rights will be held by a single party.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9" name="文本占位符 3"/>
          <p:cNvSpPr txBox="1"/>
          <p:nvPr>
            <p:custDataLst>
              <p:tags r:id="rId5"/>
            </p:custDataLst>
          </p:nvPr>
        </p:nvSpPr>
        <p:spPr>
          <a:xfrm>
            <a:off x="6223635" y="3475355"/>
            <a:ext cx="5494020" cy="283591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784A9A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In the process of deriving values from data and circulating it across multiple parties, the three rights may be allocated among different parties.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596900" y="3574415"/>
            <a:ext cx="1344930" cy="39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Senario </a:t>
            </a:r>
            <a:r>
              <a:rPr lang="en-US" altLang="zh-CN" sz="2000" b="1"/>
              <a:t>a: </a:t>
            </a:r>
            <a:endParaRPr lang="en-US" altLang="zh-CN" sz="2000" b="1"/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6431915" y="3574415"/>
            <a:ext cx="1344930" cy="3917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Senario b: </a:t>
            </a:r>
            <a:endParaRPr lang="en-US" altLang="zh-CN" sz="2000" b="1"/>
          </a:p>
        </p:txBody>
      </p:sp>
      <p:pic>
        <p:nvPicPr>
          <p:cNvPr id="37" name="图片 36" descr="1950928f-09fa-4b71-9b7f-29ef92f5a7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76045" y="4785995"/>
            <a:ext cx="3228340" cy="117792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596900" y="5772150"/>
            <a:ext cx="5104130" cy="446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90000"/>
              </a:lnSpc>
            </a:pPr>
            <a:r>
              <a:rPr lang="en-US" altLang="zh-CN" sz="1600" b="1"/>
              <a:t>The picture shows how an enterprise generates and uses its own </a:t>
            </a:r>
            <a:r>
              <a:rPr lang="en-US" altLang="zh-CN" sz="1600" b="1"/>
              <a:t>business data.</a:t>
            </a:r>
            <a:endParaRPr lang="en-US" altLang="zh-CN" sz="1600" b="1"/>
          </a:p>
        </p:txBody>
      </p:sp>
      <p:pic>
        <p:nvPicPr>
          <p:cNvPr id="23" name="图片 22" descr="268892d3-d97c-49c6-b491-c1f064a4b32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607935" y="4868545"/>
            <a:ext cx="2626995" cy="903605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13"/>
            </p:custDataLst>
          </p:nvPr>
        </p:nvSpPr>
        <p:spPr>
          <a:xfrm>
            <a:off x="6503670" y="5772150"/>
            <a:ext cx="5104130" cy="4464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90000"/>
              </a:lnSpc>
            </a:pPr>
            <a:r>
              <a:rPr lang="en-US" altLang="zh-CN" sz="1600" b="1"/>
              <a:t>The picture shows how a user authorize an enterprise to process their personal </a:t>
            </a:r>
            <a:r>
              <a:rPr lang="en-US" altLang="zh-CN" sz="1600" b="1"/>
              <a:t>data.</a:t>
            </a:r>
            <a:endParaRPr lang="en-US" altLang="zh-CN" sz="1600" b="1"/>
          </a:p>
        </p:txBody>
      </p:sp>
      <p:sp>
        <p:nvSpPr>
          <p:cNvPr id="25" name="文本框 24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32</a:t>
            </a:r>
            <a:endParaRPr lang="en-US" altLang="zh-CN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Feature 1: Allocation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3" name="文本占位符 3"/>
          <p:cNvSpPr txBox="1"/>
          <p:nvPr>
            <p:custDataLst>
              <p:tags r:id="rId3"/>
            </p:custDataLst>
          </p:nvPr>
        </p:nvSpPr>
        <p:spPr>
          <a:xfrm>
            <a:off x="474345" y="1246505"/>
            <a:ext cx="11322685" cy="241046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596900" y="1376680"/>
            <a:ext cx="5592445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In data production </a:t>
            </a:r>
            <a:r>
              <a:rPr lang="en-US" altLang="zh-CN" sz="2000" b="1"/>
              <a:t>relationships:</a:t>
            </a:r>
            <a:endParaRPr lang="en-US" altLang="zh-CN" sz="2000" b="1"/>
          </a:p>
        </p:txBody>
      </p:sp>
      <p:sp>
        <p:nvSpPr>
          <p:cNvPr id="2" name="文本占位符 3"/>
          <p:cNvSpPr txBox="1"/>
          <p:nvPr>
            <p:custDataLst>
              <p:tags r:id="rId5"/>
            </p:custDataLst>
          </p:nvPr>
        </p:nvSpPr>
        <p:spPr>
          <a:xfrm>
            <a:off x="474345" y="3787140"/>
            <a:ext cx="11322685" cy="2521585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96900" y="4050665"/>
            <a:ext cx="4459605" cy="420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In data circulation relationships:</a:t>
            </a:r>
            <a:endParaRPr lang="zh-CN" altLang="en-US" sz="2000" b="1"/>
          </a:p>
        </p:txBody>
      </p:sp>
      <p:pic>
        <p:nvPicPr>
          <p:cNvPr id="4" name="图片 3" descr="人-头像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09875" y="2212975"/>
            <a:ext cx="476885" cy="476885"/>
          </a:xfrm>
          <a:prstGeom prst="rect">
            <a:avLst/>
          </a:prstGeom>
        </p:spPr>
      </p:pic>
      <p:pic>
        <p:nvPicPr>
          <p:cNvPr id="5" name="图片 4" descr="数据生成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81170" y="2027555"/>
            <a:ext cx="852805" cy="852805"/>
          </a:xfrm>
          <a:prstGeom prst="rect">
            <a:avLst/>
          </a:prstGeom>
        </p:spPr>
      </p:pic>
      <p:cxnSp>
        <p:nvCxnSpPr>
          <p:cNvPr id="7" name="直接箭头连接符 6"/>
          <p:cNvCxnSpPr>
            <a:stCxn id="4" idx="3"/>
            <a:endCxn id="5" idx="1"/>
          </p:cNvCxnSpPr>
          <p:nvPr/>
        </p:nvCxnSpPr>
        <p:spPr>
          <a:xfrm>
            <a:off x="3286760" y="2451735"/>
            <a:ext cx="994410" cy="254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2930525" y="2796540"/>
            <a:ext cx="1877695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collect data </a:t>
            </a:r>
            <a:r>
              <a:rPr lang="en-US" altLang="zh-CN" sz="2000" b="1"/>
              <a:t>independently </a:t>
            </a:r>
            <a:endParaRPr lang="en-US" altLang="zh-CN" sz="2000" b="1"/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5407660" y="1652270"/>
            <a:ext cx="1276350" cy="1524000"/>
          </a:xfrm>
          <a:prstGeom prst="line">
            <a:avLst/>
          </a:prstGeom>
          <a:ln w="76200">
            <a:solidFill>
              <a:srgbClr val="715096">
                <a:alpha val="71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图片 10" descr="人-头像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56450" y="2212975"/>
            <a:ext cx="476885" cy="476885"/>
          </a:xfrm>
          <a:prstGeom prst="rect">
            <a:avLst/>
          </a:prstGeom>
        </p:spPr>
      </p:pic>
      <p:pic>
        <p:nvPicPr>
          <p:cNvPr id="14" name="图片 13" descr="数据生成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75370" y="2027555"/>
            <a:ext cx="852805" cy="852805"/>
          </a:xfrm>
          <a:prstGeom prst="rect">
            <a:avLst/>
          </a:prstGeom>
        </p:spPr>
      </p:pic>
      <p:cxnSp>
        <p:nvCxnSpPr>
          <p:cNvPr id="15" name="直接箭头连接符 14"/>
          <p:cNvCxnSpPr>
            <a:stCxn id="11" idx="3"/>
            <a:endCxn id="14" idx="1"/>
          </p:cNvCxnSpPr>
          <p:nvPr/>
        </p:nvCxnSpPr>
        <p:spPr>
          <a:xfrm>
            <a:off x="7633335" y="2451735"/>
            <a:ext cx="1042035" cy="254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图片 15" descr="人-头像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3335" y="1736090"/>
            <a:ext cx="476885" cy="476885"/>
          </a:xfrm>
          <a:prstGeom prst="rect">
            <a:avLst/>
          </a:prstGeom>
        </p:spPr>
      </p:pic>
      <p:pic>
        <p:nvPicPr>
          <p:cNvPr id="17" name="图片 16" descr="人-头像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3335" y="2566035"/>
            <a:ext cx="476885" cy="476885"/>
          </a:xfrm>
          <a:prstGeom prst="rect">
            <a:avLst/>
          </a:prstGeom>
        </p:spPr>
      </p:pic>
      <p:cxnSp>
        <p:nvCxnSpPr>
          <p:cNvPr id="18" name="直接箭头连接符 17"/>
          <p:cNvCxnSpPr>
            <a:stCxn id="16" idx="3"/>
            <a:endCxn id="14" idx="1"/>
          </p:cNvCxnSpPr>
          <p:nvPr/>
        </p:nvCxnSpPr>
        <p:spPr>
          <a:xfrm>
            <a:off x="8110220" y="1974850"/>
            <a:ext cx="565150" cy="47942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17" idx="3"/>
            <a:endCxn id="14" idx="1"/>
          </p:cNvCxnSpPr>
          <p:nvPr/>
        </p:nvCxnSpPr>
        <p:spPr>
          <a:xfrm flipV="1">
            <a:off x="8110220" y="2454275"/>
            <a:ext cx="565150" cy="35052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8271510" y="2796540"/>
            <a:ext cx="2830195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multiple parties contribute to </a:t>
            </a:r>
            <a:r>
              <a:rPr lang="en-US" altLang="zh-CN" sz="2000" b="1"/>
              <a:t>collection</a:t>
            </a:r>
            <a:endParaRPr lang="en-US" altLang="zh-CN" sz="2000" b="1"/>
          </a:p>
        </p:txBody>
      </p:sp>
      <p:pic>
        <p:nvPicPr>
          <p:cNvPr id="27" name="图片 26" descr="人-头像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48915" y="4864735"/>
            <a:ext cx="476885" cy="476885"/>
          </a:xfrm>
          <a:prstGeom prst="rect">
            <a:avLst/>
          </a:prstGeom>
        </p:spPr>
      </p:pic>
      <p:pic>
        <p:nvPicPr>
          <p:cNvPr id="28" name="图片 27" descr="人-头像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9130" y="4864735"/>
            <a:ext cx="476885" cy="476885"/>
          </a:xfrm>
          <a:prstGeom prst="rect">
            <a:avLst/>
          </a:prstGeom>
        </p:spPr>
      </p:pic>
      <p:cxnSp>
        <p:nvCxnSpPr>
          <p:cNvPr id="29" name="直接箭头连接符 28"/>
          <p:cNvCxnSpPr>
            <a:stCxn id="27" idx="3"/>
            <a:endCxn id="28" idx="1"/>
          </p:cNvCxnSpPr>
          <p:nvPr/>
        </p:nvCxnSpPr>
        <p:spPr>
          <a:xfrm>
            <a:off x="3225800" y="5103495"/>
            <a:ext cx="124333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19"/>
            </p:custDataLst>
          </p:nvPr>
        </p:nvSpPr>
        <p:spPr>
          <a:xfrm>
            <a:off x="3150870" y="5225415"/>
            <a:ext cx="1147445" cy="386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transfer</a:t>
            </a:r>
            <a:endParaRPr lang="en-US" altLang="zh-CN" sz="2000" b="1"/>
          </a:p>
        </p:txBody>
      </p:sp>
      <p:cxnSp>
        <p:nvCxnSpPr>
          <p:cNvPr id="31" name="直接连接符 30"/>
          <p:cNvCxnSpPr/>
          <p:nvPr/>
        </p:nvCxnSpPr>
        <p:spPr>
          <a:xfrm flipH="1">
            <a:off x="5457825" y="4340860"/>
            <a:ext cx="1276350" cy="1524000"/>
          </a:xfrm>
          <a:prstGeom prst="line">
            <a:avLst/>
          </a:prstGeom>
          <a:ln w="76200">
            <a:solidFill>
              <a:srgbClr val="715096">
                <a:alpha val="71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2" name="图片 31" descr="人-头像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6945" y="4870450"/>
            <a:ext cx="476885" cy="476885"/>
          </a:xfrm>
          <a:prstGeom prst="rect">
            <a:avLst/>
          </a:prstGeom>
        </p:spPr>
      </p:pic>
      <p:pic>
        <p:nvPicPr>
          <p:cNvPr id="33" name="图片 32" descr="人-头像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160" y="4870450"/>
            <a:ext cx="476885" cy="476885"/>
          </a:xfrm>
          <a:prstGeom prst="rect">
            <a:avLst/>
          </a:prstGeom>
        </p:spPr>
      </p:pic>
      <p:cxnSp>
        <p:nvCxnSpPr>
          <p:cNvPr id="34" name="直接箭头连接符 33"/>
          <p:cNvCxnSpPr>
            <a:stCxn id="32" idx="3"/>
            <a:endCxn id="33" idx="1"/>
          </p:cNvCxnSpPr>
          <p:nvPr/>
        </p:nvCxnSpPr>
        <p:spPr>
          <a:xfrm>
            <a:off x="7783830" y="5109210"/>
            <a:ext cx="124333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>
            <p:custDataLst>
              <p:tags r:id="rId22"/>
            </p:custDataLst>
          </p:nvPr>
        </p:nvSpPr>
        <p:spPr>
          <a:xfrm>
            <a:off x="7827645" y="5225415"/>
            <a:ext cx="1243330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licens</a:t>
            </a:r>
            <a:r>
              <a:rPr lang="en-US" altLang="zh-CN" sz="2000" b="1"/>
              <a:t>ing</a:t>
            </a:r>
            <a:endParaRPr lang="en-US" altLang="zh-CN" sz="2000" b="1"/>
          </a:p>
        </p:txBody>
      </p:sp>
      <p:sp>
        <p:nvSpPr>
          <p:cNvPr id="38" name="文本框 3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33</a:t>
            </a:r>
            <a:endParaRPr lang="en-US" altLang="zh-CN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Feature 1: Allocation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3" name="文本占位符 3"/>
          <p:cNvSpPr txBox="1"/>
          <p:nvPr>
            <p:custDataLst>
              <p:tags r:id="rId3"/>
            </p:custDataLst>
          </p:nvPr>
        </p:nvSpPr>
        <p:spPr>
          <a:xfrm>
            <a:off x="474345" y="1246505"/>
            <a:ext cx="11322685" cy="241046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596900" y="1376680"/>
            <a:ext cx="5592445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In data production </a:t>
            </a:r>
            <a:r>
              <a:rPr lang="en-US" altLang="zh-CN" sz="2000" b="1"/>
              <a:t>relationships:</a:t>
            </a:r>
            <a:endParaRPr lang="en-US" altLang="zh-CN" sz="2000" b="1"/>
          </a:p>
        </p:txBody>
      </p:sp>
      <p:sp>
        <p:nvSpPr>
          <p:cNvPr id="2" name="文本占位符 3"/>
          <p:cNvSpPr txBox="1"/>
          <p:nvPr>
            <p:custDataLst>
              <p:tags r:id="rId5"/>
            </p:custDataLst>
          </p:nvPr>
        </p:nvSpPr>
        <p:spPr>
          <a:xfrm>
            <a:off x="474345" y="3787140"/>
            <a:ext cx="11322685" cy="2521585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96900" y="4050665"/>
            <a:ext cx="4459605" cy="420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In data circulation relationships:</a:t>
            </a:r>
            <a:endParaRPr lang="zh-CN" altLang="en-US" sz="2000" b="1"/>
          </a:p>
        </p:txBody>
      </p:sp>
      <p:pic>
        <p:nvPicPr>
          <p:cNvPr id="4" name="图片 3" descr="人-头像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09875" y="2212975"/>
            <a:ext cx="476885" cy="476885"/>
          </a:xfrm>
          <a:prstGeom prst="rect">
            <a:avLst/>
          </a:prstGeom>
        </p:spPr>
      </p:pic>
      <p:pic>
        <p:nvPicPr>
          <p:cNvPr id="5" name="图片 4" descr="数据生成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81170" y="2027555"/>
            <a:ext cx="852805" cy="852805"/>
          </a:xfrm>
          <a:prstGeom prst="rect">
            <a:avLst/>
          </a:prstGeom>
        </p:spPr>
      </p:pic>
      <p:cxnSp>
        <p:nvCxnSpPr>
          <p:cNvPr id="7" name="直接箭头连接符 6"/>
          <p:cNvCxnSpPr>
            <a:stCxn id="4" idx="3"/>
            <a:endCxn id="5" idx="1"/>
          </p:cNvCxnSpPr>
          <p:nvPr/>
        </p:nvCxnSpPr>
        <p:spPr>
          <a:xfrm>
            <a:off x="3286760" y="2451735"/>
            <a:ext cx="994410" cy="254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2930525" y="2796540"/>
            <a:ext cx="1877695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collect data </a:t>
            </a:r>
            <a:r>
              <a:rPr lang="en-US" altLang="zh-CN" sz="2000" b="1"/>
              <a:t>independently </a:t>
            </a:r>
            <a:endParaRPr lang="en-US" altLang="zh-CN" sz="2000" b="1"/>
          </a:p>
        </p:txBody>
      </p:sp>
      <p:cxnSp>
        <p:nvCxnSpPr>
          <p:cNvPr id="10" name="直接连接符 9"/>
          <p:cNvCxnSpPr/>
          <p:nvPr/>
        </p:nvCxnSpPr>
        <p:spPr>
          <a:xfrm flipH="1">
            <a:off x="5407660" y="1652270"/>
            <a:ext cx="1276350" cy="1524000"/>
          </a:xfrm>
          <a:prstGeom prst="line">
            <a:avLst/>
          </a:prstGeom>
          <a:ln w="76200">
            <a:solidFill>
              <a:srgbClr val="715096">
                <a:alpha val="71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图片 10" descr="人-头像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56450" y="2212975"/>
            <a:ext cx="476885" cy="476885"/>
          </a:xfrm>
          <a:prstGeom prst="rect">
            <a:avLst/>
          </a:prstGeom>
        </p:spPr>
      </p:pic>
      <p:pic>
        <p:nvPicPr>
          <p:cNvPr id="14" name="图片 13" descr="数据生成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75370" y="2027555"/>
            <a:ext cx="852805" cy="852805"/>
          </a:xfrm>
          <a:prstGeom prst="rect">
            <a:avLst/>
          </a:prstGeom>
        </p:spPr>
      </p:pic>
      <p:cxnSp>
        <p:nvCxnSpPr>
          <p:cNvPr id="15" name="直接箭头连接符 14"/>
          <p:cNvCxnSpPr>
            <a:stCxn id="11" idx="3"/>
            <a:endCxn id="14" idx="1"/>
          </p:cNvCxnSpPr>
          <p:nvPr/>
        </p:nvCxnSpPr>
        <p:spPr>
          <a:xfrm>
            <a:off x="7633335" y="2451735"/>
            <a:ext cx="1042035" cy="254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图片 15" descr="人-头像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3335" y="1736090"/>
            <a:ext cx="476885" cy="476885"/>
          </a:xfrm>
          <a:prstGeom prst="rect">
            <a:avLst/>
          </a:prstGeom>
        </p:spPr>
      </p:pic>
      <p:pic>
        <p:nvPicPr>
          <p:cNvPr id="17" name="图片 16" descr="人-头像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33335" y="2566035"/>
            <a:ext cx="476885" cy="476885"/>
          </a:xfrm>
          <a:prstGeom prst="rect">
            <a:avLst/>
          </a:prstGeom>
        </p:spPr>
      </p:pic>
      <p:cxnSp>
        <p:nvCxnSpPr>
          <p:cNvPr id="18" name="直接箭头连接符 17"/>
          <p:cNvCxnSpPr>
            <a:stCxn id="16" idx="3"/>
            <a:endCxn id="14" idx="1"/>
          </p:cNvCxnSpPr>
          <p:nvPr/>
        </p:nvCxnSpPr>
        <p:spPr>
          <a:xfrm>
            <a:off x="8110220" y="1974850"/>
            <a:ext cx="565150" cy="47942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17" idx="3"/>
            <a:endCxn id="14" idx="1"/>
          </p:cNvCxnSpPr>
          <p:nvPr/>
        </p:nvCxnSpPr>
        <p:spPr>
          <a:xfrm flipV="1">
            <a:off x="8110220" y="2454275"/>
            <a:ext cx="565150" cy="35052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8271510" y="2796540"/>
            <a:ext cx="2830195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multiple parties contribute to </a:t>
            </a:r>
            <a:r>
              <a:rPr lang="en-US" altLang="zh-CN" sz="2000" b="1"/>
              <a:t>collection</a:t>
            </a:r>
            <a:endParaRPr lang="en-US" altLang="zh-CN" sz="2000" b="1"/>
          </a:p>
        </p:txBody>
      </p:sp>
      <p:pic>
        <p:nvPicPr>
          <p:cNvPr id="27" name="图片 26" descr="人-头像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48915" y="4864735"/>
            <a:ext cx="476885" cy="476885"/>
          </a:xfrm>
          <a:prstGeom prst="rect">
            <a:avLst/>
          </a:prstGeom>
        </p:spPr>
      </p:pic>
      <p:pic>
        <p:nvPicPr>
          <p:cNvPr id="28" name="图片 27" descr="人-头像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9130" y="4864735"/>
            <a:ext cx="476885" cy="476885"/>
          </a:xfrm>
          <a:prstGeom prst="rect">
            <a:avLst/>
          </a:prstGeom>
        </p:spPr>
      </p:pic>
      <p:cxnSp>
        <p:nvCxnSpPr>
          <p:cNvPr id="29" name="直接箭头连接符 28"/>
          <p:cNvCxnSpPr>
            <a:stCxn id="27" idx="3"/>
            <a:endCxn id="28" idx="1"/>
          </p:cNvCxnSpPr>
          <p:nvPr/>
        </p:nvCxnSpPr>
        <p:spPr>
          <a:xfrm>
            <a:off x="3225800" y="5103495"/>
            <a:ext cx="124333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19"/>
            </p:custDataLst>
          </p:nvPr>
        </p:nvSpPr>
        <p:spPr>
          <a:xfrm>
            <a:off x="3150870" y="5225415"/>
            <a:ext cx="1147445" cy="386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transfer</a:t>
            </a:r>
            <a:endParaRPr lang="en-US" altLang="zh-CN" sz="2000" b="1"/>
          </a:p>
        </p:txBody>
      </p:sp>
      <p:cxnSp>
        <p:nvCxnSpPr>
          <p:cNvPr id="31" name="直接连接符 30"/>
          <p:cNvCxnSpPr/>
          <p:nvPr/>
        </p:nvCxnSpPr>
        <p:spPr>
          <a:xfrm flipH="1">
            <a:off x="5457825" y="4340860"/>
            <a:ext cx="1276350" cy="1524000"/>
          </a:xfrm>
          <a:prstGeom prst="line">
            <a:avLst/>
          </a:prstGeom>
          <a:ln w="76200">
            <a:solidFill>
              <a:srgbClr val="715096">
                <a:alpha val="71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2" name="图片 31" descr="人-头像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6945" y="4870450"/>
            <a:ext cx="476885" cy="476885"/>
          </a:xfrm>
          <a:prstGeom prst="rect">
            <a:avLst/>
          </a:prstGeom>
        </p:spPr>
      </p:pic>
      <p:pic>
        <p:nvPicPr>
          <p:cNvPr id="33" name="图片 32" descr="人-头像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160" y="4870450"/>
            <a:ext cx="476885" cy="476885"/>
          </a:xfrm>
          <a:prstGeom prst="rect">
            <a:avLst/>
          </a:prstGeom>
        </p:spPr>
      </p:pic>
      <p:cxnSp>
        <p:nvCxnSpPr>
          <p:cNvPr id="34" name="直接箭头连接符 33"/>
          <p:cNvCxnSpPr>
            <a:stCxn id="32" idx="3"/>
            <a:endCxn id="33" idx="1"/>
          </p:cNvCxnSpPr>
          <p:nvPr/>
        </p:nvCxnSpPr>
        <p:spPr>
          <a:xfrm>
            <a:off x="7783830" y="5109210"/>
            <a:ext cx="1243330" cy="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>
            <p:custDataLst>
              <p:tags r:id="rId22"/>
            </p:custDataLst>
          </p:nvPr>
        </p:nvSpPr>
        <p:spPr>
          <a:xfrm>
            <a:off x="7827645" y="5225415"/>
            <a:ext cx="1243330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licens</a:t>
            </a:r>
            <a:r>
              <a:rPr lang="en-US" altLang="zh-CN" sz="2000" b="1"/>
              <a:t>ing</a:t>
            </a:r>
            <a:endParaRPr lang="en-US" altLang="zh-CN" sz="2000" b="1"/>
          </a:p>
        </p:txBody>
      </p:sp>
      <p:sp>
        <p:nvSpPr>
          <p:cNvPr id="6" name="矩形 5"/>
          <p:cNvSpPr/>
          <p:nvPr/>
        </p:nvSpPr>
        <p:spPr>
          <a:xfrm>
            <a:off x="-6985" y="1928495"/>
            <a:ext cx="12192000" cy="39357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-6985" y="1928495"/>
            <a:ext cx="12192000" cy="3936365"/>
          </a:xfrm>
          <a:prstGeom prst="rect">
            <a:avLst/>
          </a:prstGeom>
          <a:solidFill>
            <a:srgbClr val="EFEAF5">
              <a:alpha val="7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Reminder</a:t>
            </a:r>
            <a:r>
              <a:rPr lang="en-US" altLang="zh-CN" sz="2400" b="1">
                <a:solidFill>
                  <a:srgbClr val="715096"/>
                </a:solidFill>
              </a:rPr>
              <a:t>: The rights to hold, use, and operate data could be combined in different ways.</a:t>
            </a:r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  <a:p>
            <a:pPr algn="ctr"/>
            <a:endParaRPr lang="en-US" altLang="zh-CN" sz="2400" b="1">
              <a:solidFill>
                <a:srgbClr val="715096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5133340" y="3736340"/>
            <a:ext cx="1828800" cy="990600"/>
          </a:xfrm>
          <a:prstGeom prst="ellipse">
            <a:avLst/>
          </a:prstGeom>
          <a:solidFill>
            <a:srgbClr val="F9F7FB">
              <a:alpha val="80000"/>
            </a:srgbClr>
          </a:solidFill>
          <a:ln w="12700" cap="flat" cmpd="sng">
            <a:solidFill>
              <a:srgbClr val="663399">
                <a:alpha val="62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seven  combinations</a:t>
            </a:r>
            <a:endParaRPr lang="en-US" altLang="zh-CN" b="1">
              <a:solidFill>
                <a:schemeClr val="accent6">
                  <a:lumMod val="50000"/>
                </a:schemeClr>
              </a:solidFill>
              <a:sym typeface="+mn-ea"/>
            </a:endParaRPr>
          </a:p>
          <a:p>
            <a:pPr lvl="0" algn="ctr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of rights</a:t>
            </a:r>
            <a:endParaRPr lang="en-US" altLang="zh-CN" b="1">
              <a:solidFill>
                <a:schemeClr val="accent6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476750" y="2770505"/>
            <a:ext cx="3285490" cy="296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a: combination of all three </a:t>
            </a:r>
            <a:r>
              <a:rPr lang="en-US" altLang="zh-CN" b="1">
                <a:sym typeface="+mn-ea"/>
              </a:rPr>
              <a:t>rights</a:t>
            </a:r>
            <a:endParaRPr lang="en-US" altLang="zh-CN" b="1"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56000" y="3528060"/>
            <a:ext cx="1473835" cy="467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b: the right to hold </a:t>
            </a:r>
            <a:r>
              <a:rPr lang="en-US" altLang="zh-CN" b="1">
                <a:sym typeface="+mn-ea"/>
              </a:rPr>
              <a:t>data</a:t>
            </a:r>
            <a:endParaRPr lang="en-US" altLang="zh-CN" b="1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308985" y="4423410"/>
            <a:ext cx="1637665" cy="303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c: the right to </a:t>
            </a:r>
            <a:r>
              <a:rPr lang="en-US" altLang="zh-CN" b="1">
                <a:sym typeface="+mn-ea"/>
              </a:rPr>
              <a:t>use dat</a:t>
            </a:r>
            <a:r>
              <a:rPr lang="en-US" altLang="zh-CN" b="1">
                <a:sym typeface="+mn-ea"/>
              </a:rPr>
              <a:t>a</a:t>
            </a:r>
            <a:endParaRPr lang="en-US" altLang="zh-CN" b="1"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567430" y="5088890"/>
            <a:ext cx="1637665" cy="374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d: the right to operate dat</a:t>
            </a:r>
            <a:r>
              <a:rPr lang="en-US" altLang="zh-CN" b="1">
                <a:sym typeface="+mn-ea"/>
              </a:rPr>
              <a:t>a</a:t>
            </a:r>
            <a:endParaRPr lang="en-US" altLang="zh-CN" b="1"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844030" y="3319145"/>
            <a:ext cx="2054860" cy="467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e: the right to hold and use data</a:t>
            </a:r>
            <a:endParaRPr lang="en-US" altLang="zh-CN" b="1"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065645" y="4258310"/>
            <a:ext cx="1936115" cy="68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f: the right to hold and operate data</a:t>
            </a:r>
            <a:endParaRPr lang="en-US" altLang="zh-CN" b="1"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525895" y="5066665"/>
            <a:ext cx="1936115" cy="68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ym typeface="+mn-ea"/>
              </a:rPr>
              <a:t>g: the right to use and operate data</a:t>
            </a:r>
            <a:endParaRPr lang="en-US" altLang="zh-CN" b="1">
              <a:sym typeface="+mn-ea"/>
            </a:endParaRPr>
          </a:p>
        </p:txBody>
      </p:sp>
      <p:cxnSp>
        <p:nvCxnSpPr>
          <p:cNvPr id="39" name="曲线连接符 38"/>
          <p:cNvCxnSpPr>
            <a:stCxn id="22" idx="0"/>
            <a:endCxn id="19" idx="2"/>
          </p:cNvCxnSpPr>
          <p:nvPr/>
        </p:nvCxnSpPr>
        <p:spPr>
          <a:xfrm rot="16200000">
            <a:off x="5748973" y="3365818"/>
            <a:ext cx="669290" cy="71755"/>
          </a:xfrm>
          <a:prstGeom prst="curvedConnector3">
            <a:avLst>
              <a:gd name="adj1" fmla="val 50047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曲线连接符 39"/>
          <p:cNvCxnSpPr>
            <a:stCxn id="22" idx="1"/>
            <a:endCxn id="21" idx="0"/>
          </p:cNvCxnSpPr>
          <p:nvPr/>
        </p:nvCxnSpPr>
        <p:spPr>
          <a:xfrm rot="16200000" flipV="1">
            <a:off x="4670743" y="3150553"/>
            <a:ext cx="353060" cy="1108075"/>
          </a:xfrm>
          <a:prstGeom prst="curvedConnector3">
            <a:avLst>
              <a:gd name="adj1" fmla="val 167536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曲线连接符 40"/>
          <p:cNvCxnSpPr>
            <a:stCxn id="22" idx="2"/>
            <a:endCxn id="23" idx="3"/>
          </p:cNvCxnSpPr>
          <p:nvPr/>
        </p:nvCxnSpPr>
        <p:spPr>
          <a:xfrm rot="10800000" flipV="1">
            <a:off x="4946650" y="4231640"/>
            <a:ext cx="186690" cy="343535"/>
          </a:xfrm>
          <a:prstGeom prst="curved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曲线连接符 41"/>
          <p:cNvCxnSpPr>
            <a:stCxn id="22" idx="3"/>
            <a:endCxn id="24" idx="3"/>
          </p:cNvCxnSpPr>
          <p:nvPr/>
        </p:nvCxnSpPr>
        <p:spPr>
          <a:xfrm rot="5400000">
            <a:off x="4956175" y="4831080"/>
            <a:ext cx="694055" cy="19621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曲线连接符 42"/>
          <p:cNvCxnSpPr>
            <a:stCxn id="22" idx="4"/>
            <a:endCxn id="38" idx="1"/>
          </p:cNvCxnSpPr>
          <p:nvPr/>
        </p:nvCxnSpPr>
        <p:spPr>
          <a:xfrm rot="5400000" flipV="1">
            <a:off x="5946458" y="4828223"/>
            <a:ext cx="680720" cy="478155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曲线连接符 43"/>
          <p:cNvCxnSpPr>
            <a:stCxn id="22" idx="5"/>
            <a:endCxn id="37" idx="2"/>
          </p:cNvCxnSpPr>
          <p:nvPr/>
        </p:nvCxnSpPr>
        <p:spPr>
          <a:xfrm rot="5400000" flipV="1">
            <a:off x="7185343" y="4090988"/>
            <a:ext cx="357505" cy="1339850"/>
          </a:xfrm>
          <a:prstGeom prst="curvedConnector3">
            <a:avLst>
              <a:gd name="adj1" fmla="val 166519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曲线连接符 44"/>
          <p:cNvCxnSpPr>
            <a:stCxn id="22" idx="6"/>
            <a:endCxn id="36" idx="2"/>
          </p:cNvCxnSpPr>
          <p:nvPr/>
        </p:nvCxnSpPr>
        <p:spPr>
          <a:xfrm flipV="1">
            <a:off x="6962140" y="3787140"/>
            <a:ext cx="909320" cy="44450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34</a:t>
            </a:r>
            <a:endParaRPr lang="en-US" altLang="zh-CN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Feature 2: Parallel Enjoyment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46" name="AutoShape 27"/>
          <p:cNvSpPr/>
          <p:nvPr>
            <p:custDataLst>
              <p:tags r:id="rId3"/>
            </p:custDataLst>
          </p:nvPr>
        </p:nvSpPr>
        <p:spPr>
          <a:xfrm>
            <a:off x="427355" y="1466215"/>
            <a:ext cx="11290300" cy="74295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indent="0" algn="l" fontAlgn="auto"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Definition:</a:t>
            </a:r>
            <a:r>
              <a:rPr lang="en-US" altLang="zh-CN" sz="2000" b="1">
                <a:solidFill>
                  <a:srgbClr val="715096"/>
                </a:solidFill>
              </a:rPr>
              <a:t> </a:t>
            </a:r>
            <a:r>
              <a:rPr lang="en-US" altLang="zh-CN" sz="2000" b="1" i="1">
                <a:solidFill>
                  <a:srgbClr val="C00000"/>
                </a:solidFill>
              </a:rPr>
              <a:t>Parallel Enjoyment of Rights</a:t>
            </a:r>
            <a:r>
              <a:rPr lang="en-US" altLang="zh-CN" sz="2000" b="1">
                <a:solidFill>
                  <a:srgbClr val="715096"/>
                </a:solidFill>
              </a:rPr>
              <a:t> means that multiple parties may </a:t>
            </a:r>
            <a:r>
              <a:rPr lang="en-US" altLang="zh-CN" sz="2000" b="1" i="1">
                <a:solidFill>
                  <a:srgbClr val="715096"/>
                </a:solidFill>
              </a:rPr>
              <a:t>simultaneously hold the same data and enjoy rights of the same type</a:t>
            </a:r>
            <a:r>
              <a:rPr lang="en-US" altLang="zh-CN" sz="2000" b="1">
                <a:solidFill>
                  <a:srgbClr val="715096"/>
                </a:solidFill>
              </a:rPr>
              <a:t> over the data.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47" name="AutoShape 27"/>
          <p:cNvSpPr/>
          <p:nvPr/>
        </p:nvSpPr>
        <p:spPr>
          <a:xfrm>
            <a:off x="427355" y="2335530"/>
            <a:ext cx="11289665" cy="1238250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algn="l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Elements: </a:t>
            </a:r>
            <a:r>
              <a:rPr lang="en-US" altLang="zh-CN" sz="2000" b="1" i="1">
                <a:solidFill>
                  <a:srgbClr val="C00000"/>
                </a:solidFill>
                <a:sym typeface="+mn-ea"/>
              </a:rPr>
              <a:t>allocation of rights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 contains four basic elements: a. there are multiple right holders; b. the object of rights is the same data; c. the multiple right holders enjoy the same type of rights; d. these rights coexist during the same period without excluding one another.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48" name="文本占位符 3"/>
          <p:cNvSpPr txBox="1"/>
          <p:nvPr>
            <p:custDataLst>
              <p:tags r:id="rId4"/>
            </p:custDataLst>
          </p:nvPr>
        </p:nvSpPr>
        <p:spPr>
          <a:xfrm>
            <a:off x="427355" y="3700145"/>
            <a:ext cx="11289665" cy="2506980"/>
          </a:xfrm>
          <a:prstGeom prst="rect">
            <a:avLst/>
          </a:prstGeom>
          <a:ln w="38100">
            <a:solidFill>
              <a:srgbClr val="7030A0"/>
            </a:solidFill>
            <a:prstDash val="dash"/>
          </a:ln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8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6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4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bg1">
                    <a:lumMod val="85000"/>
                    <a:lumOff val="1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  <a:p>
            <a:pPr marL="0" marR="0" lvl="0" indent="0" algn="l" defTabSz="457200" rtl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100000"/>
              <a:buFont typeface="Arial" panose="020B0604020202020204"/>
              <a:buNone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784A9A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pic>
        <p:nvPicPr>
          <p:cNvPr id="49" name="图片 48" descr="人-头像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6640" y="4562475"/>
            <a:ext cx="476885" cy="476885"/>
          </a:xfrm>
          <a:prstGeom prst="rect">
            <a:avLst/>
          </a:prstGeom>
        </p:spPr>
      </p:pic>
      <p:pic>
        <p:nvPicPr>
          <p:cNvPr id="50" name="图片 49" descr="人-头像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4815" y="3993515"/>
            <a:ext cx="476885" cy="476885"/>
          </a:xfrm>
          <a:prstGeom prst="rect">
            <a:avLst/>
          </a:prstGeom>
        </p:spPr>
      </p:pic>
      <p:pic>
        <p:nvPicPr>
          <p:cNvPr id="51" name="图片 50" descr="人-头像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4815" y="4562475"/>
            <a:ext cx="476885" cy="476885"/>
          </a:xfrm>
          <a:prstGeom prst="rect">
            <a:avLst/>
          </a:prstGeom>
        </p:spPr>
      </p:pic>
      <p:cxnSp>
        <p:nvCxnSpPr>
          <p:cNvPr id="52" name="直接箭头连接符 51"/>
          <p:cNvCxnSpPr>
            <a:stCxn id="49" idx="3"/>
            <a:endCxn id="50" idx="1"/>
          </p:cNvCxnSpPr>
          <p:nvPr/>
        </p:nvCxnSpPr>
        <p:spPr>
          <a:xfrm flipV="1">
            <a:off x="4073525" y="4232275"/>
            <a:ext cx="1431290" cy="56896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>
            <a:stCxn id="49" idx="3"/>
            <a:endCxn id="51" idx="1"/>
          </p:cNvCxnSpPr>
          <p:nvPr/>
        </p:nvCxnSpPr>
        <p:spPr>
          <a:xfrm>
            <a:off x="4073525" y="4801235"/>
            <a:ext cx="1431290" cy="0"/>
          </a:xfrm>
          <a:prstGeom prst="straightConnector1">
            <a:avLst/>
          </a:prstGeom>
          <a:ln w="53975">
            <a:solidFill>
              <a:srgbClr val="715096">
                <a:alpha val="58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10"/>
            </p:custDataLst>
          </p:nvPr>
        </p:nvSpPr>
        <p:spPr>
          <a:xfrm>
            <a:off x="4073525" y="4001135"/>
            <a:ext cx="1243330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licens</a:t>
            </a:r>
            <a:r>
              <a:rPr lang="en-US" altLang="zh-CN" sz="2000" b="1"/>
              <a:t>ing</a:t>
            </a:r>
            <a:endParaRPr lang="en-US" altLang="zh-CN" sz="2000" b="1"/>
          </a:p>
        </p:txBody>
      </p:sp>
      <p:sp>
        <p:nvSpPr>
          <p:cNvPr id="55" name="文本框 54"/>
          <p:cNvSpPr txBox="1"/>
          <p:nvPr>
            <p:custDataLst>
              <p:tags r:id="rId11"/>
            </p:custDataLst>
          </p:nvPr>
        </p:nvSpPr>
        <p:spPr>
          <a:xfrm>
            <a:off x="4073525" y="5271770"/>
            <a:ext cx="1243330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licens</a:t>
            </a:r>
            <a:r>
              <a:rPr lang="en-US" altLang="zh-CN" sz="2000" b="1"/>
              <a:t>ing</a:t>
            </a:r>
            <a:endParaRPr lang="en-US" altLang="zh-CN" sz="2000" b="1"/>
          </a:p>
        </p:txBody>
      </p:sp>
      <p:pic>
        <p:nvPicPr>
          <p:cNvPr id="56" name="图片 55" descr="人-头像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4815" y="5175250"/>
            <a:ext cx="476885" cy="476885"/>
          </a:xfrm>
          <a:prstGeom prst="rect">
            <a:avLst/>
          </a:prstGeom>
        </p:spPr>
      </p:pic>
      <p:cxnSp>
        <p:nvCxnSpPr>
          <p:cNvPr id="57" name="直接箭头连接符 56"/>
          <p:cNvCxnSpPr>
            <a:stCxn id="49" idx="3"/>
            <a:endCxn id="56" idx="1"/>
          </p:cNvCxnSpPr>
          <p:nvPr/>
        </p:nvCxnSpPr>
        <p:spPr>
          <a:xfrm>
            <a:off x="4073525" y="4801235"/>
            <a:ext cx="1431290" cy="61277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>
            <p:custDataLst>
              <p:tags r:id="rId13"/>
            </p:custDataLst>
          </p:nvPr>
        </p:nvSpPr>
        <p:spPr>
          <a:xfrm>
            <a:off x="4309110" y="4562475"/>
            <a:ext cx="1243330" cy="380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 b="1"/>
              <a:t>licens</a:t>
            </a:r>
            <a:r>
              <a:rPr lang="en-US" altLang="zh-CN" sz="2000" b="1"/>
              <a:t>ing</a:t>
            </a:r>
            <a:endParaRPr lang="en-US" altLang="zh-CN" sz="2000" b="1"/>
          </a:p>
        </p:txBody>
      </p:sp>
      <p:pic>
        <p:nvPicPr>
          <p:cNvPr id="59" name="图片 58" descr="数据生成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11135" y="4547235"/>
            <a:ext cx="672465" cy="672465"/>
          </a:xfrm>
          <a:prstGeom prst="rect">
            <a:avLst/>
          </a:prstGeom>
        </p:spPr>
      </p:pic>
      <p:sp>
        <p:nvSpPr>
          <p:cNvPr id="60" name="流程图: 合并 59"/>
          <p:cNvSpPr/>
          <p:nvPr/>
        </p:nvSpPr>
        <p:spPr>
          <a:xfrm rot="16200000">
            <a:off x="6111875" y="3996055"/>
            <a:ext cx="1710055" cy="1689100"/>
          </a:xfrm>
          <a:prstGeom prst="flowChartMerge">
            <a:avLst/>
          </a:prstGeom>
          <a:solidFill>
            <a:srgbClr val="EFEA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6122670" y="4366260"/>
            <a:ext cx="1547495" cy="636270"/>
          </a:xfrm>
          <a:prstGeom prst="rect">
            <a:avLst/>
          </a:prstGeom>
        </p:spPr>
        <p:txBody>
          <a:bodyPr>
            <a:noAutofit/>
          </a:bodyPr>
          <a:p>
            <a:pPr algn="l" defTabSz="914400">
              <a:lnSpc>
                <a:spcPct val="90000"/>
              </a:lnSpc>
              <a:buClrTx/>
              <a:buSzTx/>
              <a:buFontTx/>
            </a:pPr>
            <a:r>
              <a:rPr lang="en-US" altLang="zh-CN" sz="1600" b="1"/>
              <a:t>concurrently enjoy the right to use and process data</a:t>
            </a:r>
            <a:endParaRPr lang="en-US" altLang="zh-CN" sz="1600" b="1"/>
          </a:p>
        </p:txBody>
      </p:sp>
      <p:sp>
        <p:nvSpPr>
          <p:cNvPr id="64" name="文本框 6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35</a:t>
            </a:r>
            <a:endParaRPr lang="en-US" altLang="zh-CN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Feature 2: Parallel Enjoyment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of Rights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46" name="AutoShape 27"/>
          <p:cNvSpPr/>
          <p:nvPr>
            <p:custDataLst>
              <p:tags r:id="rId3"/>
            </p:custDataLst>
          </p:nvPr>
        </p:nvSpPr>
        <p:spPr>
          <a:xfrm>
            <a:off x="426720" y="1564640"/>
            <a:ext cx="11290300" cy="138747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indent="0" algn="l" fontAlgn="auto"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Distinction between similar concepts:</a:t>
            </a:r>
            <a:r>
              <a:rPr lang="en-US" altLang="zh-CN" sz="2000" b="1">
                <a:solidFill>
                  <a:srgbClr val="715096"/>
                </a:solidFill>
              </a:rPr>
              <a:t> </a:t>
            </a:r>
            <a:r>
              <a:rPr lang="en-US" altLang="zh-CN" sz="2000" b="1" i="1">
                <a:solidFill>
                  <a:srgbClr val="C00000"/>
                </a:solidFill>
              </a:rPr>
              <a:t>Parallel Enjoyment of Rights</a:t>
            </a:r>
            <a:r>
              <a:rPr lang="en-US" altLang="zh-CN" sz="2000" b="1">
                <a:solidFill>
                  <a:srgbClr val="715096"/>
                </a:solidFill>
              </a:rPr>
              <a:t> is also </a:t>
            </a:r>
            <a:r>
              <a:rPr lang="en-US" altLang="zh-CN" sz="2000" b="1" i="1">
                <a:solidFill>
                  <a:srgbClr val="715096"/>
                </a:solidFill>
              </a:rPr>
              <a:t>different from</a:t>
            </a:r>
            <a:r>
              <a:rPr lang="en-US" altLang="zh-CN" sz="2000" b="1">
                <a:solidFill>
                  <a:srgbClr val="715096"/>
                </a:solidFill>
              </a:rPr>
              <a:t> the </a:t>
            </a:r>
            <a:r>
              <a:rPr lang="en-US" altLang="zh-CN" sz="2000" b="1" i="1">
                <a:solidFill>
                  <a:srgbClr val="715096"/>
                </a:solidFill>
              </a:rPr>
              <a:t>co-ownership</a:t>
            </a:r>
            <a:r>
              <a:rPr lang="en-US" altLang="zh-CN" sz="2000" b="1">
                <a:solidFill>
                  <a:srgbClr val="715096"/>
                </a:solidFill>
              </a:rPr>
              <a:t>. In the relationship of co-ownership, multiple parties jointly hold a single right rather than separate rights of the same type.</a:t>
            </a:r>
            <a:endParaRPr lang="en-US" altLang="zh-CN" sz="2000" b="1">
              <a:solidFill>
                <a:srgbClr val="715096"/>
              </a:solidFill>
            </a:endParaRPr>
          </a:p>
        </p:txBody>
      </p:sp>
      <p:sp>
        <p:nvSpPr>
          <p:cNvPr id="47" name="AutoShape 27"/>
          <p:cNvSpPr/>
          <p:nvPr/>
        </p:nvSpPr>
        <p:spPr>
          <a:xfrm>
            <a:off x="427990" y="3209290"/>
            <a:ext cx="11289665" cy="2291715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07950" algn="l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Modification of the Effect of Property Rights: </a:t>
            </a:r>
            <a:r>
              <a:rPr lang="en-US" altLang="zh-CN" sz="2000" b="1" i="1">
                <a:solidFill>
                  <a:srgbClr val="C00000"/>
                </a:solidFill>
                <a:sym typeface="+mn-ea"/>
              </a:rPr>
              <a:t>allocation of rights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 constitutes an adjustment to the absolute exclusive effect of traditional property rights. The exclusivity of data property rights is </a:t>
            </a:r>
            <a:r>
              <a:rPr lang="en-US" altLang="zh-CN" sz="2000" b="1" i="1">
                <a:solidFill>
                  <a:srgbClr val="715096"/>
                </a:solidFill>
                <a:sym typeface="+mn-ea"/>
              </a:rPr>
              <a:t>relative 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rather than </a:t>
            </a:r>
            <a:r>
              <a:rPr lang="en-US" altLang="zh-CN" sz="2000" b="1" i="1">
                <a:solidFill>
                  <a:srgbClr val="715096"/>
                </a:solidFill>
                <a:sym typeface="+mn-ea"/>
              </a:rPr>
              <a:t>absolute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marL="107950" algn="l">
              <a:buClrTx/>
              <a:buSzTx/>
              <a:buFontTx/>
              <a:defRPr/>
            </a:pP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marL="107950" algn="l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1.The right holder is entitled to exclude infringing acts;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  <a:p>
            <a:pPr marL="107950" algn="l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2. the right holder can’t exclude others from obtaining the same type of rights over the same data through lawful acts.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36</a:t>
            </a:r>
            <a:endParaRPr lang="en-US" altLang="zh-CN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fficePLUS.cn-9"/>
          <p:cNvSpPr txBox="1"/>
          <p:nvPr/>
        </p:nvSpPr>
        <p:spPr>
          <a:xfrm flipH="1">
            <a:off x="264795" y="2655570"/>
            <a:ext cx="11611610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F. Summary and Implications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3375" r="41290" b="2200"/>
          <a:stretch>
            <a:fillRect/>
          </a:stretch>
        </p:blipFill>
        <p:spPr>
          <a:xfrm>
            <a:off x="1176655" y="63500"/>
            <a:ext cx="1270000" cy="861060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01650" y="221615"/>
            <a:ext cx="592455" cy="592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37</a:t>
            </a:r>
            <a:endParaRPr lang="en-US" altLang="zh-CN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Summary and Implications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474345" y="1797050"/>
            <a:ext cx="11243945" cy="1268730"/>
          </a:xfrm>
          <a:prstGeom prst="roundRect">
            <a:avLst/>
          </a:prstGeom>
          <a:solidFill>
            <a:srgbClr val="715096">
              <a:alpha val="2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400" b="1">
                <a:solidFill>
                  <a:srgbClr val="715096"/>
                </a:solidFill>
                <a:sym typeface="+mn-ea"/>
              </a:rPr>
              <a:t>        China has already developed a </a:t>
            </a:r>
            <a:r>
              <a:rPr lang="en-US" altLang="zh-CN" sz="2400" b="1" i="1">
                <a:solidFill>
                  <a:srgbClr val="C00000"/>
                </a:solidFill>
                <a:sym typeface="+mn-ea"/>
              </a:rPr>
              <a:t>comprehensive framework</a:t>
            </a:r>
            <a:r>
              <a:rPr lang="en-US" altLang="zh-CN" sz="2400" b="1">
                <a:solidFill>
                  <a:srgbClr val="715096"/>
                </a:solidFill>
                <a:sym typeface="+mn-ea"/>
              </a:rPr>
              <a:t> of data property rights covering </a:t>
            </a:r>
            <a:r>
              <a:rPr lang="en-US" altLang="zh-CN" sz="2400" b="1" i="1">
                <a:solidFill>
                  <a:srgbClr val="C00000"/>
                </a:solidFill>
                <a:sym typeface="+mn-ea"/>
              </a:rPr>
              <a:t>the establishment of rights, transactions of rights, and the unified registration rules</a:t>
            </a:r>
            <a:r>
              <a:rPr lang="en-US" altLang="zh-CN" sz="2400" b="1">
                <a:solidFill>
                  <a:srgbClr val="715096"/>
                </a:solidFill>
                <a:sym typeface="+mn-ea"/>
              </a:rPr>
              <a:t>, and it still requires further testing and refinement in practice.</a:t>
            </a:r>
            <a:endParaRPr lang="zh-CN" altLang="en-US" sz="24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474345" y="3265170"/>
            <a:ext cx="11243945" cy="980440"/>
          </a:xfrm>
          <a:prstGeom prst="roundRect">
            <a:avLst/>
          </a:prstGeom>
          <a:solidFill>
            <a:srgbClr val="715096">
              <a:alpha val="2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400" b="1">
                <a:solidFill>
                  <a:srgbClr val="715096"/>
                </a:solidFill>
                <a:sym typeface="+mn-ea"/>
              </a:rPr>
              <a:t>        Addressing the governance challenges brought about by data as a factor of production needs </a:t>
            </a:r>
            <a:r>
              <a:rPr lang="en-US" altLang="zh-CN" sz="2400" b="1" i="1">
                <a:solidFill>
                  <a:srgbClr val="C00000"/>
                </a:solidFill>
                <a:sym typeface="+mn-ea"/>
              </a:rPr>
              <a:t>exchanges of experiences</a:t>
            </a:r>
            <a:r>
              <a:rPr lang="en-US" altLang="zh-CN" sz="2400" b="1">
                <a:solidFill>
                  <a:srgbClr val="715096"/>
                </a:solidFill>
                <a:sym typeface="+mn-ea"/>
              </a:rPr>
              <a:t> among different countries and legal systems.</a:t>
            </a:r>
            <a:endParaRPr lang="en-US" altLang="zh-CN" sz="24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74345" y="4445000"/>
            <a:ext cx="11243945" cy="1268730"/>
          </a:xfrm>
          <a:prstGeom prst="roundRect">
            <a:avLst/>
          </a:prstGeom>
          <a:solidFill>
            <a:srgbClr val="715096">
              <a:alpha val="21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  <a:defRPr/>
            </a:pPr>
            <a:r>
              <a:rPr lang="en-US" altLang="zh-CN" sz="2400" b="1">
                <a:solidFill>
                  <a:srgbClr val="715096"/>
                </a:solidFill>
                <a:sym typeface="+mn-ea"/>
              </a:rPr>
              <a:t>        The </a:t>
            </a:r>
            <a:r>
              <a:rPr lang="en-US" altLang="zh-CN" sz="2400" b="1" i="1">
                <a:solidFill>
                  <a:srgbClr val="C00000"/>
                </a:solidFill>
                <a:sym typeface="+mn-ea"/>
              </a:rPr>
              <a:t>topics of discussions</a:t>
            </a:r>
            <a:r>
              <a:rPr lang="en-US" altLang="zh-CN" sz="2400" b="1">
                <a:solidFill>
                  <a:srgbClr val="715096"/>
                </a:solidFill>
                <a:sym typeface="+mn-ea"/>
              </a:rPr>
              <a:t> includes: a. the legal foundations of data property rights; b. the boundaries of data access; c. mechanisms for allocating interests; d. and standards for data use in the age of artificial intelligence.</a:t>
            </a:r>
            <a:endParaRPr lang="en-US" altLang="zh-CN" sz="24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38</a:t>
            </a:r>
            <a:endParaRPr lang="en-US" altLang="zh-CN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/>
          <p:cNvSpPr/>
          <p:nvPr/>
        </p:nvSpPr>
        <p:spPr>
          <a:xfrm>
            <a:off x="2537340" y="1904320"/>
            <a:ext cx="1721219" cy="1725679"/>
          </a:xfrm>
          <a:prstGeom prst="rect">
            <a:avLst/>
          </a:prstGeom>
          <a:blipFill>
            <a:blip r:embed="rId2" cstate="print"/>
            <a:stretch>
              <a:fillRect b="-35575"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09510" y="3745261"/>
            <a:ext cx="4977857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Following our </a:t>
            </a:r>
            <a:r>
              <a:rPr lang="en-US" altLang="zh-CN" b="1" dirty="0">
                <a:solidFill>
                  <a:srgbClr val="7150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Wechat Official Account</a:t>
            </a:r>
            <a:endParaRPr lang="en-US" altLang="zh-CN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fontAlgn="auto">
              <a:lnSpc>
                <a:spcPct val="130000"/>
              </a:lnSpc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 obtain frontier research updates in computational law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OfficePLUS.cn-9"/>
          <p:cNvSpPr txBox="1"/>
          <p:nvPr/>
        </p:nvSpPr>
        <p:spPr>
          <a:xfrm flipH="1">
            <a:off x="6170295" y="2655570"/>
            <a:ext cx="5706110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44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阿里巴巴普惠体 L" panose="00020600040101010101" pitchFamily="18" charset="-122"/>
                <a:sym typeface="+mn-lt"/>
              </a:rPr>
              <a:t>Thanks!</a:t>
            </a:r>
            <a:endParaRPr lang="en-US" altLang="zh-CN" sz="4400" b="1" dirty="0">
              <a:solidFill>
                <a:srgbClr val="7030A0"/>
              </a:solidFill>
              <a:latin typeface="微软雅黑" panose="020B0503020204020204" charset="-122"/>
              <a:ea typeface="微软雅黑" panose="020B0503020204020204" charset="-122"/>
              <a:cs typeface="阿里巴巴普惠体 L" panose="00020600040101010101" pitchFamily="18" charset="-122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39</a:t>
            </a:r>
            <a:endParaRPr lang="en-US" altLang="zh-CN"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8718550" cy="474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Data and AI are closely connected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4" name="图片 3" descr="6f19b2620a1a88b8df9eae9351876b1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45" y="1205865"/>
            <a:ext cx="4206875" cy="38309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AutoShape 27"/>
          <p:cNvSpPr/>
          <p:nvPr/>
        </p:nvSpPr>
        <p:spPr>
          <a:xfrm>
            <a:off x="395605" y="4860925"/>
            <a:ext cx="4330065" cy="1455420"/>
          </a:xfrm>
          <a:prstGeom prst="roundRect">
            <a:avLst>
              <a:gd name="adj" fmla="val 0"/>
            </a:avLst>
          </a:prstGeom>
          <a:solidFill>
            <a:srgbClr val="EFEAF5"/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defRPr/>
            </a:pPr>
            <a:r>
              <a:rPr lang="en-US" sz="2000" b="1">
                <a:solidFill>
                  <a:srgbClr val="715096"/>
                </a:solidFill>
              </a:rPr>
              <a:t>The development of AI is supported by 3 fundamental elements: (1) computing power; (2) algorithms; (3) and </a:t>
            </a:r>
            <a:r>
              <a:rPr lang="en-US" sz="2000" b="1" i="1">
                <a:solidFill>
                  <a:srgbClr val="C00000"/>
                </a:solidFill>
              </a:rPr>
              <a:t>data</a:t>
            </a:r>
            <a:r>
              <a:rPr lang="en-US" sz="2000" b="1">
                <a:solidFill>
                  <a:srgbClr val="715096"/>
                </a:solidFill>
              </a:rPr>
              <a:t>.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8" name="AutoShape 27"/>
          <p:cNvSpPr/>
          <p:nvPr/>
        </p:nvSpPr>
        <p:spPr>
          <a:xfrm>
            <a:off x="4862830" y="1205865"/>
            <a:ext cx="6958330" cy="58801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sz="2000" b="1">
                <a:solidFill>
                  <a:srgbClr val="715096"/>
                </a:solidFill>
              </a:rPr>
              <a:t>Data and AI </a:t>
            </a:r>
            <a:r>
              <a:rPr lang="en-US" sz="2000" b="1" i="1">
                <a:solidFill>
                  <a:srgbClr val="715096"/>
                </a:solidFill>
              </a:rPr>
              <a:t>depend on</a:t>
            </a:r>
            <a:r>
              <a:rPr lang="en-US" sz="2000" b="1">
                <a:solidFill>
                  <a:srgbClr val="715096"/>
                </a:solidFill>
              </a:rPr>
              <a:t> and </a:t>
            </a:r>
            <a:r>
              <a:rPr lang="en-US" sz="2000" b="1" i="1">
                <a:solidFill>
                  <a:srgbClr val="715096"/>
                </a:solidFill>
              </a:rPr>
              <a:t>reinforce</a:t>
            </a:r>
            <a:r>
              <a:rPr lang="en-US" sz="2000" b="1">
                <a:solidFill>
                  <a:srgbClr val="715096"/>
                </a:solidFill>
              </a:rPr>
              <a:t> each other.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9" name="AutoShape 27"/>
          <p:cNvSpPr/>
          <p:nvPr/>
        </p:nvSpPr>
        <p:spPr>
          <a:xfrm>
            <a:off x="4862830" y="2256155"/>
            <a:ext cx="6958330" cy="1035685"/>
          </a:xfrm>
          <a:prstGeom prst="roundRect">
            <a:avLst>
              <a:gd name="adj" fmla="val 0"/>
            </a:avLst>
          </a:prstGeom>
          <a:solidFill>
            <a:srgbClr val="EFEAF5">
              <a:alpha val="4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sz="2000" b="1">
                <a:solidFill>
                  <a:srgbClr val="715096"/>
                </a:solidFill>
              </a:rPr>
              <a:t>The development of AI </a:t>
            </a:r>
            <a:r>
              <a:rPr lang="en-US" sz="2000" b="1" i="1">
                <a:solidFill>
                  <a:srgbClr val="715096"/>
                </a:solidFill>
              </a:rPr>
              <a:t>accelerates</a:t>
            </a:r>
            <a:r>
              <a:rPr lang="en-US" sz="2000" b="1">
                <a:solidFill>
                  <a:srgbClr val="715096"/>
                </a:solidFill>
              </a:rPr>
              <a:t> the process of collecting raw data and processing it into the factor of </a:t>
            </a:r>
            <a:r>
              <a:rPr lang="en-US" sz="2000" b="1">
                <a:solidFill>
                  <a:srgbClr val="715096"/>
                </a:solidFill>
              </a:rPr>
              <a:t>production.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0" name="AutoShape 27"/>
          <p:cNvSpPr/>
          <p:nvPr/>
        </p:nvSpPr>
        <p:spPr>
          <a:xfrm>
            <a:off x="4862830" y="3698875"/>
            <a:ext cx="6958330" cy="930910"/>
          </a:xfrm>
          <a:prstGeom prst="roundRect">
            <a:avLst>
              <a:gd name="adj" fmla="val 0"/>
            </a:avLst>
          </a:prstGeom>
          <a:solidFill>
            <a:srgbClr val="EFEAF5">
              <a:alpha val="78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sz="2000" b="1">
                <a:solidFill>
                  <a:srgbClr val="715096"/>
                </a:solidFill>
              </a:rPr>
              <a:t>The development of AI makes the rights structure attached to data </a:t>
            </a:r>
            <a:r>
              <a:rPr lang="en-US" sz="2000" b="1" i="1">
                <a:solidFill>
                  <a:srgbClr val="715096"/>
                </a:solidFill>
              </a:rPr>
              <a:t>increasingly </a:t>
            </a:r>
            <a:r>
              <a:rPr lang="en-US" sz="2000" b="1" i="1">
                <a:solidFill>
                  <a:srgbClr val="C00000"/>
                </a:solidFill>
              </a:rPr>
              <a:t>complex</a:t>
            </a:r>
            <a:r>
              <a:rPr lang="en-US" sz="2000" b="1">
                <a:solidFill>
                  <a:srgbClr val="715096"/>
                </a:solidFill>
              </a:rPr>
              <a:t>.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1" name="AutoShape 27"/>
          <p:cNvSpPr/>
          <p:nvPr/>
        </p:nvSpPr>
        <p:spPr>
          <a:xfrm>
            <a:off x="4862830" y="5036820"/>
            <a:ext cx="6958330" cy="1279525"/>
          </a:xfrm>
          <a:prstGeom prst="roundRect">
            <a:avLst>
              <a:gd name="adj" fmla="val 0"/>
            </a:avLst>
          </a:prstGeom>
          <a:solidFill>
            <a:srgbClr val="EFEAF5">
              <a:alpha val="94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sz="2000" b="1">
                <a:solidFill>
                  <a:srgbClr val="715096"/>
                </a:solidFill>
              </a:rPr>
              <a:t>e.g. In typical scenarios of AI, data evolves in form, while the parties involved are </a:t>
            </a:r>
            <a:r>
              <a:rPr lang="en-US" sz="2000" b="1">
                <a:solidFill>
                  <a:srgbClr val="715096"/>
                </a:solidFill>
              </a:rPr>
              <a:t>often different, resulting in highly complex and intertwined interests.</a:t>
            </a:r>
            <a:endParaRPr lang="zh-CN" altLang="en-US" sz="2000" b="1">
              <a:solidFill>
                <a:srgbClr val="715096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2060575" y="2843530"/>
            <a:ext cx="1228090" cy="1094105"/>
          </a:xfrm>
          <a:prstGeom prst="ellipse">
            <a:avLst/>
          </a:prstGeom>
          <a:solidFill>
            <a:srgbClr val="F3C64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AI</a:t>
            </a:r>
            <a:endParaRPr lang="en-US" altLang="zh-CN"/>
          </a:p>
        </p:txBody>
      </p:sp>
      <p:sp>
        <p:nvSpPr>
          <p:cNvPr id="13" name="文本框 12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8718550" cy="474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Data and AI are closely connected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2" name="图片 1" descr="线上提问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250" y="1755140"/>
            <a:ext cx="952500" cy="828675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2169160" y="1847850"/>
            <a:ext cx="9081135" cy="735965"/>
          </a:xfrm>
          <a:prstGeom prst="wedgeRoundRectCallout">
            <a:avLst>
              <a:gd name="adj1" fmla="val -51139"/>
              <a:gd name="adj2" fmla="val 2286"/>
              <a:gd name="adj3" fmla="val 16667"/>
            </a:avLst>
          </a:prstGeom>
          <a:solidFill>
            <a:srgbClr val="EFEA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457200" algn="l">
              <a:buClrTx/>
              <a:buSzTx/>
              <a:buFontTx/>
              <a:defRPr/>
            </a:pPr>
            <a:r>
              <a:rPr lang="en-US" sz="2400" b="1">
                <a:solidFill>
                  <a:srgbClr val="715096"/>
                </a:solidFill>
              </a:rPr>
              <a:t>Q: Why data caught our attention under the topic of AI economy</a:t>
            </a:r>
            <a:r>
              <a:rPr lang="zh-CN" altLang="en-US" sz="2400" b="1">
                <a:solidFill>
                  <a:srgbClr val="715096"/>
                </a:solidFill>
              </a:rPr>
              <a:t>？</a:t>
            </a:r>
            <a:endParaRPr lang="zh-CN" altLang="en-US" sz="2400" b="1">
              <a:solidFill>
                <a:srgbClr val="715096"/>
              </a:solidFill>
            </a:endParaRPr>
          </a:p>
        </p:txBody>
      </p:sp>
      <p:pic>
        <p:nvPicPr>
          <p:cNvPr id="7" name="图片 6" descr="回答问题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1250" y="3562985"/>
            <a:ext cx="870585" cy="870585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2169160" y="3194050"/>
            <a:ext cx="9081135" cy="1950720"/>
          </a:xfrm>
          <a:prstGeom prst="wedgeRoundRectCallout">
            <a:avLst>
              <a:gd name="adj1" fmla="val -51629"/>
              <a:gd name="adj2" fmla="val 5311"/>
              <a:gd name="adj3" fmla="val 16667"/>
            </a:avLst>
          </a:prstGeom>
          <a:solidFill>
            <a:srgbClr val="EFEA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457200" algn="l">
              <a:lnSpc>
                <a:spcPct val="110000"/>
              </a:lnSpc>
              <a:buClrTx/>
              <a:buSzTx/>
              <a:buFontTx/>
              <a:defRPr/>
            </a:pPr>
            <a:r>
              <a:rPr lang="en-US" sz="2400" b="1">
                <a:solidFill>
                  <a:srgbClr val="715096"/>
                </a:solidFill>
              </a:rPr>
              <a:t>A: If such legal relationships concerning data can’t be properly addressed and regulated at the institutional level, </a:t>
            </a:r>
            <a:r>
              <a:rPr lang="en-US" sz="2400" b="1" i="1">
                <a:solidFill>
                  <a:srgbClr val="715096"/>
                </a:solidFill>
              </a:rPr>
              <a:t>the effective supply of data will be impeded</a:t>
            </a:r>
            <a:r>
              <a:rPr lang="en-US" sz="2400" b="1">
                <a:solidFill>
                  <a:srgbClr val="715096"/>
                </a:solidFill>
              </a:rPr>
              <a:t> and </a:t>
            </a:r>
            <a:r>
              <a:rPr lang="en-US" sz="2400" b="1" i="1">
                <a:solidFill>
                  <a:srgbClr val="715096"/>
                </a:solidFill>
              </a:rPr>
              <a:t>the development of AI will be undermined</a:t>
            </a:r>
            <a:r>
              <a:rPr lang="en-US" sz="2400" b="1">
                <a:solidFill>
                  <a:srgbClr val="715096"/>
                </a:solidFill>
              </a:rPr>
              <a:t>.</a:t>
            </a:r>
            <a:endParaRPr lang="en-US" sz="2400" b="1">
              <a:solidFill>
                <a:srgbClr val="715096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</a:t>
            </a:r>
            <a:endParaRPr lang="en-US" alt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8718550" cy="474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Several Issues Related to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Data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33120" y="1746885"/>
            <a:ext cx="10697210" cy="2992755"/>
          </a:xfrm>
          <a:prstGeom prst="rect">
            <a:avLst/>
          </a:prstGeom>
          <a:solidFill>
            <a:srgbClr val="EFEAF5">
              <a:alpha val="83000"/>
            </a:srgbClr>
          </a:solidFill>
          <a:ln w="28575">
            <a:solidFill>
              <a:srgbClr val="715096">
                <a:alpha val="70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AutoShape 27"/>
          <p:cNvSpPr/>
          <p:nvPr/>
        </p:nvSpPr>
        <p:spPr>
          <a:xfrm>
            <a:off x="3082290" y="1381760"/>
            <a:ext cx="6026785" cy="654050"/>
          </a:xfrm>
          <a:prstGeom prst="roundRect">
            <a:avLst>
              <a:gd name="adj" fmla="val 0"/>
            </a:avLst>
          </a:prstGeom>
          <a:solidFill>
            <a:srgbClr val="715096"/>
          </a:solidFill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</a:rPr>
              <a:t>The Issues We Need to Consider: </a:t>
            </a:r>
            <a:r>
              <a:rPr lang="en-US" sz="1600" b="1">
                <a:solidFill>
                  <a:srgbClr val="715096"/>
                </a:solidFill>
              </a:rPr>
              <a:t> </a:t>
            </a:r>
            <a:endParaRPr lang="en-US" sz="1600" b="1">
              <a:solidFill>
                <a:srgbClr val="715096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42975" y="2157095"/>
            <a:ext cx="10749280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715096"/>
                </a:solidFill>
              </a:rPr>
              <a:t>1. How should the contributions of different parties to data be reflected in the establishment and allocation of rights?</a:t>
            </a:r>
            <a:endParaRPr lang="en-US" altLang="zh-CN" sz="2400" b="1">
              <a:solidFill>
                <a:srgbClr val="715096"/>
              </a:solidFill>
            </a:endParaRPr>
          </a:p>
          <a:p>
            <a:pPr>
              <a:lnSpc>
                <a:spcPct val="90000"/>
              </a:lnSpc>
            </a:pPr>
            <a:endParaRPr lang="en-US" altLang="zh-CN" sz="2400" b="1">
              <a:solidFill>
                <a:srgbClr val="715096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715096"/>
                </a:solidFill>
              </a:rPr>
              <a:t>2. What activities are allowed to be carried out by a data recipient with the data it obtains?</a:t>
            </a:r>
            <a:endParaRPr lang="en-US" altLang="zh-CN" sz="2400" b="1">
              <a:solidFill>
                <a:srgbClr val="715096"/>
              </a:solidFill>
            </a:endParaRPr>
          </a:p>
          <a:p>
            <a:pPr>
              <a:lnSpc>
                <a:spcPct val="90000"/>
              </a:lnSpc>
            </a:pPr>
            <a:endParaRPr lang="en-US" altLang="zh-CN" sz="2400" b="1">
              <a:solidFill>
                <a:srgbClr val="715096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400" b="1">
                <a:solidFill>
                  <a:srgbClr val="715096"/>
                </a:solidFill>
              </a:rPr>
              <a:t>3. What is the relationship between the parties who hold data property rights?</a:t>
            </a:r>
            <a:endParaRPr lang="en-US" altLang="zh-CN" sz="2400" b="1">
              <a:solidFill>
                <a:srgbClr val="715096"/>
              </a:solidFill>
            </a:endParaRPr>
          </a:p>
        </p:txBody>
      </p:sp>
      <p:sp>
        <p:nvSpPr>
          <p:cNvPr id="11" name="AutoShape 27"/>
          <p:cNvSpPr/>
          <p:nvPr/>
        </p:nvSpPr>
        <p:spPr>
          <a:xfrm>
            <a:off x="833120" y="5234305"/>
            <a:ext cx="3748405" cy="65405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457200" algn="l">
              <a:defRPr/>
            </a:pPr>
            <a:r>
              <a:rPr lang="en-US" sz="2000" b="1">
                <a:solidFill>
                  <a:srgbClr val="715096"/>
                </a:solidFill>
              </a:rPr>
              <a:t>Data Property Rights System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13" name="AutoShape 27"/>
          <p:cNvSpPr/>
          <p:nvPr/>
        </p:nvSpPr>
        <p:spPr>
          <a:xfrm>
            <a:off x="5058410" y="4968240"/>
            <a:ext cx="2997835" cy="116840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Mechanisms for Allocating the Interests in Data</a:t>
            </a:r>
            <a:endParaRPr lang="en-US" sz="2000" b="1">
              <a:solidFill>
                <a:srgbClr val="715096"/>
              </a:solidFill>
            </a:endParaRPr>
          </a:p>
        </p:txBody>
      </p:sp>
      <p:cxnSp>
        <p:nvCxnSpPr>
          <p:cNvPr id="14" name="直接箭头连接符 13"/>
          <p:cNvCxnSpPr>
            <a:stCxn id="11" idx="3"/>
            <a:endCxn id="13" idx="1"/>
          </p:cNvCxnSpPr>
          <p:nvPr/>
        </p:nvCxnSpPr>
        <p:spPr>
          <a:xfrm flipV="1">
            <a:off x="4581525" y="5552440"/>
            <a:ext cx="476885" cy="889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AutoShape 27"/>
          <p:cNvSpPr/>
          <p:nvPr/>
        </p:nvSpPr>
        <p:spPr>
          <a:xfrm>
            <a:off x="8532495" y="5233670"/>
            <a:ext cx="2997835" cy="654685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the </a:t>
            </a:r>
            <a:r>
              <a:rPr lang="en-US" sz="2000" b="1" i="1">
                <a:solidFill>
                  <a:srgbClr val="715096"/>
                </a:solidFill>
              </a:rPr>
              <a:t>most</a:t>
            </a:r>
            <a:r>
              <a:rPr lang="en-US" sz="2000" b="1">
                <a:solidFill>
                  <a:srgbClr val="715096"/>
                </a:solidFill>
              </a:rPr>
              <a:t> important </a:t>
            </a:r>
            <a:r>
              <a:rPr lang="en-US" sz="2000" b="1">
                <a:solidFill>
                  <a:srgbClr val="715096"/>
                </a:solidFill>
              </a:rPr>
              <a:t>issue </a:t>
            </a:r>
            <a:endParaRPr lang="en-US" sz="2000" b="1">
              <a:solidFill>
                <a:srgbClr val="715096"/>
              </a:solidFill>
            </a:endParaRPr>
          </a:p>
        </p:txBody>
      </p:sp>
      <p:cxnSp>
        <p:nvCxnSpPr>
          <p:cNvPr id="16" name="直接箭头连接符 15"/>
          <p:cNvCxnSpPr>
            <a:stCxn id="13" idx="3"/>
            <a:endCxn id="15" idx="1"/>
          </p:cNvCxnSpPr>
          <p:nvPr/>
        </p:nvCxnSpPr>
        <p:spPr>
          <a:xfrm>
            <a:off x="8056245" y="5552440"/>
            <a:ext cx="476250" cy="889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6</a:t>
            </a:r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Different Approaches from Comparative </a:t>
            </a: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Views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657225" y="1409700"/>
          <a:ext cx="10876915" cy="430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6915"/>
              </a:tblGrid>
              <a:tr h="4794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/>
                        <a:t>Different countries have adopted different approaches:</a:t>
                      </a:r>
                      <a:endParaRPr lang="zh-CN" altLang="en-US" sz="2400"/>
                    </a:p>
                  </a:txBody>
                  <a:tcPr>
                    <a:solidFill>
                      <a:srgbClr val="715096"/>
                    </a:solidFill>
                  </a:tcPr>
                </a:tc>
              </a:tr>
              <a:tr h="153606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EU: It primarily </a:t>
                      </a:r>
                      <a:r>
                        <a:rPr lang="en-US" altLang="zh-CN" sz="24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protects the interests of different parties through personal data protection, right to access and data portability, database protection, and specific data sharing obligations.</a:t>
                      </a:r>
                      <a:endParaRPr lang="en-US" altLang="zh-CN" sz="2400" b="1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 anchorCtr="0">
                    <a:solidFill>
                      <a:srgbClr val="715096">
                        <a:alpha val="55000"/>
                      </a:srgbClr>
                    </a:solidFill>
                  </a:tcPr>
                </a:tc>
              </a:tr>
              <a:tr h="114617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US: It adopts a decentralized approach, relying on contracts, trade secret protection, tort law, competition law, and industry self-regulatory rules. </a:t>
                      </a:r>
                      <a:endParaRPr lang="en-US" altLang="zh-CN" sz="2400" b="1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 anchorCtr="0">
                    <a:solidFill>
                      <a:srgbClr val="715096">
                        <a:alpha val="9000"/>
                      </a:srgbClr>
                    </a:solidFill>
                  </a:tcPr>
                </a:tc>
              </a:tr>
              <a:tr h="114681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4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China: It has gradually explored the </a:t>
                      </a:r>
                      <a:r>
                        <a:rPr lang="en-US" altLang="zh-CN" sz="2400" b="1" i="1">
                          <a:solidFill>
                            <a:srgbClr val="C00000"/>
                          </a:solidFill>
                        </a:rPr>
                        <a:t>data property rights approach</a:t>
                      </a:r>
                      <a:r>
                        <a:rPr lang="en-US" altLang="zh-CN" sz="2400" b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, drawing on the distinctive characteristics of data as a factor of production.</a:t>
                      </a:r>
                      <a:endParaRPr lang="en-US" altLang="zh-CN" sz="2400" b="1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 anchorCtr="0">
                    <a:solidFill>
                      <a:srgbClr val="715096">
                        <a:alpha val="5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7</a:t>
            </a:r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Model of Data Property Rights System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3" name="AutoShape 27"/>
          <p:cNvSpPr/>
          <p:nvPr/>
        </p:nvSpPr>
        <p:spPr>
          <a:xfrm>
            <a:off x="4596765" y="1682115"/>
            <a:ext cx="2940685" cy="85471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Traditional Framework of </a:t>
            </a:r>
            <a:r>
              <a:rPr lang="en-US" sz="2000" b="1">
                <a:solidFill>
                  <a:srgbClr val="715096"/>
                </a:solidFill>
              </a:rPr>
              <a:t>Ownership</a:t>
            </a:r>
            <a:endParaRPr lang="en-US" sz="2000" b="1">
              <a:solidFill>
                <a:srgbClr val="715096"/>
              </a:solidFill>
            </a:endParaRPr>
          </a:p>
        </p:txBody>
      </p:sp>
      <p:cxnSp>
        <p:nvCxnSpPr>
          <p:cNvPr id="14" name="直接箭头连接符 13"/>
          <p:cNvCxnSpPr>
            <a:stCxn id="4" idx="0"/>
            <a:endCxn id="13" idx="2"/>
          </p:cNvCxnSpPr>
          <p:nvPr/>
        </p:nvCxnSpPr>
        <p:spPr>
          <a:xfrm flipV="1">
            <a:off x="6067425" y="2536825"/>
            <a:ext cx="0" cy="98298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 descr="叉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7225" y="2688590"/>
            <a:ext cx="679450" cy="679450"/>
          </a:xfrm>
          <a:prstGeom prst="rect">
            <a:avLst/>
          </a:prstGeom>
        </p:spPr>
      </p:pic>
      <p:sp>
        <p:nvSpPr>
          <p:cNvPr id="4" name="AutoShape 27"/>
          <p:cNvSpPr/>
          <p:nvPr/>
        </p:nvSpPr>
        <p:spPr>
          <a:xfrm>
            <a:off x="4596765" y="3519805"/>
            <a:ext cx="2940685" cy="854710"/>
          </a:xfrm>
          <a:prstGeom prst="roundRect">
            <a:avLst>
              <a:gd name="adj" fmla="val 0"/>
            </a:avLst>
          </a:prstGeom>
          <a:solidFill>
            <a:srgbClr val="715096">
              <a:alpha val="23000"/>
            </a:srgbClr>
          </a:solidFill>
          <a:ln w="15875" cap="flat" cmpd="sng">
            <a:solidFill>
              <a:srgbClr val="715096"/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Data Property Rights</a:t>
            </a: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826260" y="2938145"/>
            <a:ext cx="2720975" cy="581025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C00000"/>
                </a:solidFill>
              </a:rPr>
              <a:t>NEW CONCEPT</a:t>
            </a:r>
            <a:endParaRPr lang="en-US" altLang="zh-CN" b="1">
              <a:solidFill>
                <a:srgbClr val="C00000"/>
              </a:solidFill>
            </a:endParaRPr>
          </a:p>
        </p:txBody>
      </p:sp>
      <p:cxnSp>
        <p:nvCxnSpPr>
          <p:cNvPr id="7" name="曲线连接符 6"/>
          <p:cNvCxnSpPr>
            <a:stCxn id="4" idx="1"/>
            <a:endCxn id="5" idx="4"/>
          </p:cNvCxnSpPr>
          <p:nvPr/>
        </p:nvCxnSpPr>
        <p:spPr>
          <a:xfrm rot="10800000">
            <a:off x="3187065" y="3519170"/>
            <a:ext cx="1409700" cy="42799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3356610" y="4881245"/>
            <a:ext cx="2533650" cy="952500"/>
          </a:xfrm>
          <a:prstGeom prst="roundRect">
            <a:avLst/>
          </a:prstGeom>
          <a:solidFill>
            <a:srgbClr val="715096">
              <a:alpha val="7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Supporting Measure I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data contracts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153150" y="4881245"/>
            <a:ext cx="2533650" cy="952500"/>
          </a:xfrm>
          <a:prstGeom prst="roundRect">
            <a:avLst/>
          </a:prstGeom>
          <a:solidFill>
            <a:srgbClr val="715096">
              <a:alpha val="7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Supporting Measure II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data </a:t>
            </a:r>
            <a:r>
              <a:rPr lang="en-US" altLang="zh-CN" sz="2000" b="1">
                <a:solidFill>
                  <a:schemeClr val="bg1"/>
                </a:solidFill>
                <a:sym typeface="+mn-ea"/>
              </a:rPr>
              <a:t>registration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60070" y="4881245"/>
            <a:ext cx="2533650" cy="952500"/>
          </a:xfrm>
          <a:prstGeom prst="roundRect">
            <a:avLst/>
          </a:prstGeom>
          <a:solidFill>
            <a:srgbClr val="715096">
              <a:alpha val="4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Systemic Adaptability: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coordination with existing 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rules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8949690" y="4881245"/>
            <a:ext cx="2533650" cy="952500"/>
          </a:xfrm>
          <a:prstGeom prst="roundRect">
            <a:avLst/>
          </a:prstGeom>
          <a:solidFill>
            <a:srgbClr val="715096">
              <a:alpha val="4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Governance Method: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applying a risk-based approach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15" name="肘形连接符 14"/>
          <p:cNvCxnSpPr>
            <a:stCxn id="4" idx="2"/>
            <a:endCxn id="11" idx="0"/>
          </p:cNvCxnSpPr>
          <p:nvPr/>
        </p:nvCxnSpPr>
        <p:spPr>
          <a:xfrm rot="5400000">
            <a:off x="3693795" y="2507615"/>
            <a:ext cx="506730" cy="424053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肘形连接符 15"/>
          <p:cNvCxnSpPr>
            <a:stCxn id="4" idx="2"/>
            <a:endCxn id="9" idx="0"/>
          </p:cNvCxnSpPr>
          <p:nvPr/>
        </p:nvCxnSpPr>
        <p:spPr>
          <a:xfrm rot="5400000">
            <a:off x="5092065" y="3905885"/>
            <a:ext cx="506730" cy="144399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4" idx="2"/>
            <a:endCxn id="10" idx="0"/>
          </p:cNvCxnSpPr>
          <p:nvPr/>
        </p:nvCxnSpPr>
        <p:spPr>
          <a:xfrm rot="5400000" flipV="1">
            <a:off x="6490335" y="3951605"/>
            <a:ext cx="506730" cy="135255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肘形连接符 17"/>
          <p:cNvCxnSpPr>
            <a:stCxn id="4" idx="2"/>
            <a:endCxn id="12" idx="0"/>
          </p:cNvCxnSpPr>
          <p:nvPr/>
        </p:nvCxnSpPr>
        <p:spPr>
          <a:xfrm rot="5400000" flipV="1">
            <a:off x="7888605" y="2553335"/>
            <a:ext cx="506730" cy="414909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椭圆 22"/>
          <p:cNvSpPr/>
          <p:nvPr/>
        </p:nvSpPr>
        <p:spPr>
          <a:xfrm>
            <a:off x="7538085" y="2938780"/>
            <a:ext cx="3394075" cy="58039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C00000"/>
                </a:solidFill>
              </a:rPr>
              <a:t>SEVERAL </a:t>
            </a:r>
            <a:r>
              <a:rPr lang="en-US" altLang="zh-CN" b="1">
                <a:solidFill>
                  <a:srgbClr val="C00000"/>
                </a:solidFill>
              </a:rPr>
              <a:t>FEATURES</a:t>
            </a:r>
            <a:endParaRPr lang="en-US" altLang="zh-CN" b="1">
              <a:solidFill>
                <a:srgbClr val="C00000"/>
              </a:solidFill>
            </a:endParaRPr>
          </a:p>
        </p:txBody>
      </p:sp>
      <p:cxnSp>
        <p:nvCxnSpPr>
          <p:cNvPr id="24" name="曲线连接符 23"/>
          <p:cNvCxnSpPr>
            <a:stCxn id="4" idx="3"/>
            <a:endCxn id="23" idx="4"/>
          </p:cNvCxnSpPr>
          <p:nvPr/>
        </p:nvCxnSpPr>
        <p:spPr>
          <a:xfrm flipV="1">
            <a:off x="7537450" y="3519170"/>
            <a:ext cx="1697990" cy="42799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5" idx="0"/>
            <a:endCxn id="13" idx="1"/>
          </p:cNvCxnSpPr>
          <p:nvPr/>
        </p:nvCxnSpPr>
        <p:spPr>
          <a:xfrm flipV="1">
            <a:off x="3187065" y="2109470"/>
            <a:ext cx="1409700" cy="82867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ot"/>
            <a:headEnd type="triangl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3" idx="0"/>
            <a:endCxn id="13" idx="3"/>
          </p:cNvCxnSpPr>
          <p:nvPr/>
        </p:nvCxnSpPr>
        <p:spPr>
          <a:xfrm flipH="1" flipV="1">
            <a:off x="7537450" y="2109470"/>
            <a:ext cx="1697990" cy="82931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ot"/>
            <a:headEnd type="triangl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1826895" y="2109470"/>
            <a:ext cx="2326005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distinct legal </a:t>
            </a:r>
            <a:r>
              <a:rPr lang="en-US" altLang="zh-CN"/>
              <a:t>concepts</a:t>
            </a:r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8138160" y="2109470"/>
            <a:ext cx="2996565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differen</a:t>
            </a:r>
            <a:r>
              <a:rPr lang="en-US" altLang="zh-CN"/>
              <a:t>t characteristics</a:t>
            </a:r>
            <a:endParaRPr lang="en-US" altLang="zh-CN"/>
          </a:p>
        </p:txBody>
      </p:sp>
      <p:sp>
        <p:nvSpPr>
          <p:cNvPr id="30" name="文本框 29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8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74345" y="339090"/>
            <a:ext cx="11243310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 b="1">
                <a:solidFill>
                  <a:schemeClr val="tx2"/>
                </a:solidFill>
                <a:latin typeface="Garamond" panose="02020404030301010803" pitchFamily="18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en-US" altLang="zh-CN" sz="2800" dirty="0">
                <a:ln w="12700">
                  <a:noFill/>
                  <a:prstDash val="solid"/>
                </a:ln>
                <a:solidFill>
                  <a:srgbClr val="8160A8"/>
                </a:solidFill>
                <a:effectLst/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</a:rPr>
              <a:t>The Model of Data Property Rights System</a:t>
            </a:r>
            <a:endParaRPr lang="en-US" altLang="zh-CN" sz="2800" dirty="0">
              <a:ln w="12700">
                <a:noFill/>
                <a:prstDash val="solid"/>
              </a:ln>
              <a:solidFill>
                <a:srgbClr val="8160A8"/>
              </a:solidFill>
              <a:effectLst/>
              <a:latin typeface="Calibri" panose="020F0502020204030204" charset="0"/>
              <a:ea typeface="微软雅黑" panose="020B0503020204020204" charset="-122"/>
              <a:cs typeface="Calibri" panose="020F0502020204030204" charset="0"/>
            </a:endParaRPr>
          </a:p>
        </p:txBody>
      </p:sp>
      <p:sp>
        <p:nvSpPr>
          <p:cNvPr id="13" name="AutoShape 27"/>
          <p:cNvSpPr/>
          <p:nvPr/>
        </p:nvSpPr>
        <p:spPr>
          <a:xfrm>
            <a:off x="4596765" y="1682115"/>
            <a:ext cx="2940685" cy="854710"/>
          </a:xfrm>
          <a:prstGeom prst="roundRect">
            <a:avLst>
              <a:gd name="adj" fmla="val 0"/>
            </a:avLst>
          </a:prstGeom>
          <a:solidFill>
            <a:srgbClr val="EFEAF5">
              <a:alpha val="25000"/>
            </a:srgbClr>
          </a:solidFill>
          <a:ln w="12700" cap="flat" cmpd="sng">
            <a:solidFill>
              <a:srgbClr val="663399">
                <a:alpha val="40000"/>
              </a:srgbClr>
            </a:solidFill>
            <a:prstDash val="sysDash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Traditional Framework of </a:t>
            </a:r>
            <a:r>
              <a:rPr lang="en-US" sz="2000" b="1">
                <a:solidFill>
                  <a:srgbClr val="715096"/>
                </a:solidFill>
              </a:rPr>
              <a:t>Ownership</a:t>
            </a:r>
            <a:endParaRPr lang="en-US" sz="2000" b="1">
              <a:solidFill>
                <a:srgbClr val="715096"/>
              </a:solidFill>
            </a:endParaRPr>
          </a:p>
        </p:txBody>
      </p:sp>
      <p:cxnSp>
        <p:nvCxnSpPr>
          <p:cNvPr id="14" name="直接箭头连接符 13"/>
          <p:cNvCxnSpPr>
            <a:stCxn id="4" idx="0"/>
            <a:endCxn id="13" idx="2"/>
          </p:cNvCxnSpPr>
          <p:nvPr/>
        </p:nvCxnSpPr>
        <p:spPr>
          <a:xfrm flipV="1">
            <a:off x="6067425" y="2536825"/>
            <a:ext cx="0" cy="98298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 descr="叉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7225" y="2688590"/>
            <a:ext cx="679450" cy="679450"/>
          </a:xfrm>
          <a:prstGeom prst="rect">
            <a:avLst/>
          </a:prstGeom>
        </p:spPr>
      </p:pic>
      <p:sp>
        <p:nvSpPr>
          <p:cNvPr id="4" name="AutoShape 27"/>
          <p:cNvSpPr/>
          <p:nvPr/>
        </p:nvSpPr>
        <p:spPr>
          <a:xfrm>
            <a:off x="4596765" y="3519805"/>
            <a:ext cx="2940685" cy="854710"/>
          </a:xfrm>
          <a:prstGeom prst="roundRect">
            <a:avLst>
              <a:gd name="adj" fmla="val 0"/>
            </a:avLst>
          </a:prstGeom>
          <a:solidFill>
            <a:srgbClr val="715096">
              <a:alpha val="23000"/>
            </a:srgbClr>
          </a:solidFill>
          <a:ln w="15875" cap="flat" cmpd="sng">
            <a:solidFill>
              <a:srgbClr val="715096"/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 fontAlgn="auto">
              <a:buClrTx/>
              <a:buSzTx/>
              <a:buFontTx/>
              <a:defRPr/>
            </a:pPr>
            <a:r>
              <a:rPr lang="en-US" sz="2000" b="1">
                <a:solidFill>
                  <a:srgbClr val="715096"/>
                </a:solidFill>
              </a:rPr>
              <a:t>Data Property Rights</a:t>
            </a:r>
            <a:endParaRPr lang="en-US" sz="2000" b="1">
              <a:solidFill>
                <a:srgbClr val="715096"/>
              </a:solidFill>
            </a:endParaRPr>
          </a:p>
          <a:p>
            <a:pPr indent="0" algn="ctr" fontAlgn="auto">
              <a:buClrTx/>
              <a:buSzTx/>
              <a:buFontTx/>
              <a:defRPr/>
            </a:pPr>
            <a:endParaRPr lang="en-US" sz="2000" b="1">
              <a:solidFill>
                <a:srgbClr val="715096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826260" y="2938145"/>
            <a:ext cx="2720975" cy="581025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C00000"/>
                </a:solidFill>
              </a:rPr>
              <a:t>NEW CONCEPT</a:t>
            </a:r>
            <a:endParaRPr lang="en-US" altLang="zh-CN" b="1">
              <a:solidFill>
                <a:srgbClr val="C00000"/>
              </a:solidFill>
            </a:endParaRPr>
          </a:p>
        </p:txBody>
      </p:sp>
      <p:cxnSp>
        <p:nvCxnSpPr>
          <p:cNvPr id="7" name="曲线连接符 6"/>
          <p:cNvCxnSpPr>
            <a:stCxn id="4" idx="1"/>
            <a:endCxn id="5" idx="4"/>
          </p:cNvCxnSpPr>
          <p:nvPr/>
        </p:nvCxnSpPr>
        <p:spPr>
          <a:xfrm rot="10800000">
            <a:off x="3187065" y="3519170"/>
            <a:ext cx="1409700" cy="42799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3356610" y="4881245"/>
            <a:ext cx="2533650" cy="952500"/>
          </a:xfrm>
          <a:prstGeom prst="roundRect">
            <a:avLst/>
          </a:prstGeom>
          <a:solidFill>
            <a:srgbClr val="715096">
              <a:alpha val="7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Supporting Measure I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data contracts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153150" y="4881245"/>
            <a:ext cx="2533650" cy="952500"/>
          </a:xfrm>
          <a:prstGeom prst="roundRect">
            <a:avLst/>
          </a:prstGeom>
          <a:solidFill>
            <a:srgbClr val="715096">
              <a:alpha val="7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Supporting Measure II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chemeClr val="bg1"/>
                </a:solidFill>
                <a:sym typeface="+mn-ea"/>
              </a:rPr>
              <a:t>data </a:t>
            </a:r>
            <a:r>
              <a:rPr lang="en-US" altLang="zh-CN" sz="2000" b="1">
                <a:solidFill>
                  <a:schemeClr val="bg1"/>
                </a:solidFill>
                <a:sym typeface="+mn-ea"/>
              </a:rPr>
              <a:t>registration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60070" y="4881245"/>
            <a:ext cx="2533650" cy="952500"/>
          </a:xfrm>
          <a:prstGeom prst="roundRect">
            <a:avLst/>
          </a:prstGeom>
          <a:solidFill>
            <a:srgbClr val="715096">
              <a:alpha val="4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Systemic Adaptability:</a:t>
            </a:r>
            <a:endParaRPr lang="en-US" altLang="zh-CN" sz="2000" b="1">
              <a:solidFill>
                <a:srgbClr val="C00000"/>
              </a:solidFill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coordination with existing </a:t>
            </a:r>
            <a:r>
              <a:rPr lang="en-US" altLang="zh-CN" sz="2000" b="1">
                <a:solidFill>
                  <a:srgbClr val="715096"/>
                </a:solidFill>
                <a:sym typeface="+mn-ea"/>
              </a:rPr>
              <a:t>rules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8949690" y="4881245"/>
            <a:ext cx="2533650" cy="952500"/>
          </a:xfrm>
          <a:prstGeom prst="roundRect">
            <a:avLst/>
          </a:prstGeom>
          <a:solidFill>
            <a:srgbClr val="715096">
              <a:alpha val="48000"/>
            </a:srgbClr>
          </a:solidFill>
          <a:ln w="15875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000" b="1">
                <a:solidFill>
                  <a:srgbClr val="C00000"/>
                </a:solidFill>
                <a:sym typeface="+mn-ea"/>
              </a:rPr>
              <a:t>Governance Method:</a:t>
            </a:r>
            <a:endParaRPr lang="en-US" altLang="zh-CN" sz="2000" b="1">
              <a:solidFill>
                <a:schemeClr val="bg1"/>
              </a:solidFill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  <a:defRPr/>
            </a:pPr>
            <a:r>
              <a:rPr lang="en-US" altLang="zh-CN" sz="2000" b="1">
                <a:solidFill>
                  <a:srgbClr val="715096"/>
                </a:solidFill>
                <a:sym typeface="+mn-ea"/>
              </a:rPr>
              <a:t>applying a risk-based approach</a:t>
            </a:r>
            <a:endParaRPr lang="en-US" altLang="zh-CN" sz="2000" b="1">
              <a:solidFill>
                <a:srgbClr val="715096"/>
              </a:solidFill>
              <a:sym typeface="+mn-ea"/>
            </a:endParaRPr>
          </a:p>
        </p:txBody>
      </p:sp>
      <p:cxnSp>
        <p:nvCxnSpPr>
          <p:cNvPr id="15" name="肘形连接符 14"/>
          <p:cNvCxnSpPr>
            <a:stCxn id="4" idx="2"/>
            <a:endCxn id="11" idx="0"/>
          </p:cNvCxnSpPr>
          <p:nvPr/>
        </p:nvCxnSpPr>
        <p:spPr>
          <a:xfrm rot="5400000">
            <a:off x="3693795" y="2507615"/>
            <a:ext cx="506730" cy="424053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肘形连接符 15"/>
          <p:cNvCxnSpPr>
            <a:stCxn id="4" idx="2"/>
            <a:endCxn id="9" idx="0"/>
          </p:cNvCxnSpPr>
          <p:nvPr/>
        </p:nvCxnSpPr>
        <p:spPr>
          <a:xfrm rot="5400000">
            <a:off x="5092065" y="3905885"/>
            <a:ext cx="506730" cy="144399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肘形连接符 16"/>
          <p:cNvCxnSpPr>
            <a:stCxn id="4" idx="2"/>
            <a:endCxn id="10" idx="0"/>
          </p:cNvCxnSpPr>
          <p:nvPr/>
        </p:nvCxnSpPr>
        <p:spPr>
          <a:xfrm rot="5400000" flipV="1">
            <a:off x="6490335" y="3951605"/>
            <a:ext cx="506730" cy="135255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肘形连接符 17"/>
          <p:cNvCxnSpPr>
            <a:stCxn id="4" idx="2"/>
            <a:endCxn id="12" idx="0"/>
          </p:cNvCxnSpPr>
          <p:nvPr/>
        </p:nvCxnSpPr>
        <p:spPr>
          <a:xfrm rot="5400000" flipV="1">
            <a:off x="7888605" y="2553335"/>
            <a:ext cx="506730" cy="4149090"/>
          </a:xfrm>
          <a:prstGeom prst="bentConnector3">
            <a:avLst>
              <a:gd name="adj1" fmla="val 50000"/>
            </a:avLst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椭圆 22"/>
          <p:cNvSpPr/>
          <p:nvPr/>
        </p:nvSpPr>
        <p:spPr>
          <a:xfrm>
            <a:off x="7538085" y="2938780"/>
            <a:ext cx="3394075" cy="580390"/>
          </a:xfrm>
          <a:prstGeom prst="ellipse">
            <a:avLst/>
          </a:prstGeom>
          <a:solidFill>
            <a:srgbClr val="715096">
              <a:alpha val="18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>
                <a:solidFill>
                  <a:srgbClr val="C00000"/>
                </a:solidFill>
              </a:rPr>
              <a:t>SEVERAL </a:t>
            </a:r>
            <a:r>
              <a:rPr lang="en-US" altLang="zh-CN" b="1">
                <a:solidFill>
                  <a:srgbClr val="C00000"/>
                </a:solidFill>
              </a:rPr>
              <a:t>FEATURES</a:t>
            </a:r>
            <a:endParaRPr lang="en-US" altLang="zh-CN" b="1">
              <a:solidFill>
                <a:srgbClr val="C00000"/>
              </a:solidFill>
            </a:endParaRPr>
          </a:p>
        </p:txBody>
      </p:sp>
      <p:cxnSp>
        <p:nvCxnSpPr>
          <p:cNvPr id="24" name="曲线连接符 23"/>
          <p:cNvCxnSpPr>
            <a:stCxn id="4" idx="3"/>
            <a:endCxn id="23" idx="4"/>
          </p:cNvCxnSpPr>
          <p:nvPr/>
        </p:nvCxnSpPr>
        <p:spPr>
          <a:xfrm flipV="1">
            <a:off x="7537450" y="3519170"/>
            <a:ext cx="1697990" cy="427990"/>
          </a:xfrm>
          <a:prstGeom prst="curvedConnector2">
            <a:avLst/>
          </a:prstGeom>
          <a:ln w="53975">
            <a:solidFill>
              <a:srgbClr val="715096">
                <a:alpha val="72000"/>
              </a:srgbClr>
            </a:solidFill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5" idx="0"/>
            <a:endCxn id="13" idx="1"/>
          </p:cNvCxnSpPr>
          <p:nvPr/>
        </p:nvCxnSpPr>
        <p:spPr>
          <a:xfrm flipV="1">
            <a:off x="3187065" y="2109470"/>
            <a:ext cx="1409700" cy="828675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ot"/>
            <a:headEnd type="triangl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3" idx="0"/>
            <a:endCxn id="13" idx="3"/>
          </p:cNvCxnSpPr>
          <p:nvPr/>
        </p:nvCxnSpPr>
        <p:spPr>
          <a:xfrm flipH="1" flipV="1">
            <a:off x="7537450" y="2109470"/>
            <a:ext cx="1697990" cy="829310"/>
          </a:xfrm>
          <a:prstGeom prst="straightConnector1">
            <a:avLst/>
          </a:prstGeom>
          <a:ln w="53975">
            <a:solidFill>
              <a:srgbClr val="715096">
                <a:alpha val="72000"/>
              </a:srgbClr>
            </a:solidFill>
            <a:prstDash val="sysDot"/>
            <a:headEnd type="triangl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1826895" y="2109470"/>
            <a:ext cx="2326005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distinct legal </a:t>
            </a:r>
            <a:r>
              <a:rPr lang="en-US" altLang="zh-CN"/>
              <a:t>concepts</a:t>
            </a:r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8138160" y="2109470"/>
            <a:ext cx="2996565" cy="354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differen</a:t>
            </a:r>
            <a:r>
              <a:rPr lang="en-US" altLang="zh-CN"/>
              <a:t>t characteristics</a:t>
            </a:r>
            <a:endParaRPr lang="en-US" altLang="zh-CN"/>
          </a:p>
        </p:txBody>
      </p:sp>
      <p:sp>
        <p:nvSpPr>
          <p:cNvPr id="2" name="波形 1"/>
          <p:cNvSpPr/>
          <p:nvPr/>
        </p:nvSpPr>
        <p:spPr>
          <a:xfrm>
            <a:off x="1139190" y="4093210"/>
            <a:ext cx="10222230" cy="399415"/>
          </a:xfrm>
          <a:prstGeom prst="wave">
            <a:avLst/>
          </a:prstGeom>
          <a:solidFill>
            <a:schemeClr val="accent3">
              <a:lumMod val="60000"/>
              <a:lumOff val="40000"/>
              <a:alpha val="65000"/>
            </a:schemeClr>
          </a:solidFill>
          <a:ln>
            <a:noFill/>
          </a:ln>
          <a:effectLst>
            <a:outerShdw blurRad="596900" dir="5400000" sx="102000" sy="102000" algn="ctr" rotWithShape="0">
              <a:srgbClr val="715096">
                <a:alpha val="100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China has chosen the structural separation of data property rights as the starting </a:t>
            </a:r>
            <a:r>
              <a:rPr lang="en-US" altLang="zh-CN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point.</a:t>
            </a:r>
            <a:endParaRPr lang="en-US" altLang="zh-CN"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781665" y="6070600"/>
            <a:ext cx="867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9</a:t>
            </a:r>
            <a:endParaRPr lang="en-US" altLang="zh-CN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0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00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06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07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08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09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10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1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2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3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4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5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6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2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20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1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2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3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4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5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6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7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3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30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31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32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3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34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35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3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3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38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39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4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4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41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42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4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44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47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48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49.xml><?xml version="1.0" encoding="utf-8"?>
<p:tagLst xmlns:p="http://schemas.openxmlformats.org/presentationml/2006/main">
  <p:tag name="KSO_WM_DIAGRAM_VIRTUALLY_FRAME" val="{&quot;height&quot;:398.8,&quot;left&quot;:33.65,&quot;top&quot;:98.15,&quot;width&quot;:895.25}"/>
</p:tagLst>
</file>

<file path=ppt/tags/tag15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5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1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52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4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5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5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58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59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6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6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61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64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65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6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6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68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69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7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7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171.xml><?xml version="1.0" encoding="utf-8"?>
<p:tagLst xmlns:p="http://schemas.openxmlformats.org/presentationml/2006/main">
  <p:tag name="KSO_WM_DIAGRAM_VIRTUALLY_FRAME" val="{&quot;height&quot;:375.75,&quot;left&quot;:33.65,&quot;top&quot;:121.2,&quot;width&quot;:889.05}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DIAGRAM_VIRTUALLY_FRAME" val="{&quot;height&quot;:325.6,&quot;left&quot;:41.85,&quot;top&quot;:121.2,&quot;width&quot;:880.85}"/>
</p:tagLst>
</file>

<file path=ppt/tags/tag174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19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0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1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2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3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4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25.xml><?xml version="1.0" encoding="utf-8"?>
<p:tagLst xmlns:p="http://schemas.openxmlformats.org/presentationml/2006/main">
  <p:tag name="KSO_WM_DIAGRAM_VIRTUALLY_FRAME" val="{&quot;height&quot;:325.05598425196854,&quot;left&quot;:2.494330708661414,&quot;top&quot;:147.2743307086614,&quot;width&quot;:711.477874015748}"/>
</p:tagLst>
</file>

<file path=ppt/tags/tag26.xml><?xml version="1.0" encoding="utf-8"?>
<p:tagLst xmlns:p="http://schemas.openxmlformats.org/presentationml/2006/main">
  <p:tag name="KSO_WM_DIAGRAM_VIRTUALLY_FRAME" val="{&quot;height&quot;:325.05598425196854,&quot;left&quot;:2.494330708661414,&quot;top&quot;:147.2743307086614,&quot;width&quot;:711.477874015748}"/>
</p:tagLst>
</file>

<file path=ppt/tags/tag27.xml><?xml version="1.0" encoding="utf-8"?>
<p:tagLst xmlns:p="http://schemas.openxmlformats.org/presentationml/2006/main">
  <p:tag name="KSO_WM_DIAGRAM_VIRTUALLY_FRAME" val="{&quot;height&quot;:325.05598425196854,&quot;left&quot;:2.494330708661414,&quot;top&quot;:147.2743307086614,&quot;width&quot;:711.477874015748}"/>
</p:tagLst>
</file>

<file path=ppt/tags/tag28.xml><?xml version="1.0" encoding="utf-8"?>
<p:tagLst xmlns:p="http://schemas.openxmlformats.org/presentationml/2006/main">
  <p:tag name="KSO_WM_DIAGRAM_VIRTUALLY_FRAME" val="{&quot;height&quot;:328.39173228346465,&quot;left&quot;:2.494330708661414,&quot;top&quot;:143.93858267716536,&quot;width&quot;:711.477874015748}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TABLE_ENDDRAG_ORIGIN_RECT" val="856*339"/>
  <p:tag name="TABLE_ENDDRAG_RECT" val="51*111*856*339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DIAGRAM_VIRTUALLY_FRAME" val="{&quot;height&quot;:364.069842519685,&quot;left&quot;:-9,&quot;top&quot;:88.05,&quot;width&quot;:458.4967716535433}"/>
</p:tagLst>
</file>

<file path=ppt/tags/tag38.xml><?xml version="1.0" encoding="utf-8"?>
<p:tagLst xmlns:p="http://schemas.openxmlformats.org/presentationml/2006/main">
  <p:tag name="KSO_WM_DIAGRAM_VIRTUALLY_FRAME" val="{&quot;height&quot;:364.069842519685,&quot;left&quot;:-9,&quot;top&quot;:88.05,&quot;width&quot;:458.4967716535433}"/>
</p:tagLst>
</file>

<file path=ppt/tags/tag39.xml><?xml version="1.0" encoding="utf-8"?>
<p:tagLst xmlns:p="http://schemas.openxmlformats.org/presentationml/2006/main">
  <p:tag name="KSO_WM_DIAGRAM_VIRTUALLY_FRAME" val="{&quot;height&quot;:364.069842519685,&quot;left&quot;:-9,&quot;top&quot;:88.05,&quot;width&quot;:458.4967716535433}"/>
</p:tagLst>
</file>

<file path=ppt/tags/tag4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40.xml><?xml version="1.0" encoding="utf-8"?>
<p:tagLst xmlns:p="http://schemas.openxmlformats.org/presentationml/2006/main">
  <p:tag name="KSO_WM_DIAGRAM_VIRTUALLY_FRAME" val="{&quot;height&quot;:364.069842519685,&quot;left&quot;:-9,&quot;top&quot;:88.05,&quot;width&quot;:458.4967716535433}"/>
</p:tagLst>
</file>

<file path=ppt/tags/tag41.xml><?xml version="1.0" encoding="utf-8"?>
<p:tagLst xmlns:p="http://schemas.openxmlformats.org/presentationml/2006/main">
  <p:tag name="KSO_WM_DIAGRAM_VIRTUALLY_FRAME" val="{&quot;height&quot;:364.069842519685,&quot;left&quot;:-9,&quot;top&quot;:88.05,&quot;width&quot;:458.4967716535433}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45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46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47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50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1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2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3.xml><?xml version="1.0" encoding="utf-8"?>
<p:tagLst xmlns:p="http://schemas.openxmlformats.org/presentationml/2006/main">
  <p:tag name="KSO_WM_DIAGRAM_VIRTUALLY_FRAME" val="{&quot;height&quot;:398.6250393700788,&quot;left&quot;:184.2136220472441,&quot;top&quot;:111.4596062992126,&quot;width&quot;:734.7259842519683}"/>
</p:tagLst>
</file>

<file path=ppt/tags/tag54.xml><?xml version="1.0" encoding="utf-8"?>
<p:tagLst xmlns:p="http://schemas.openxmlformats.org/presentationml/2006/main">
  <p:tag name="KSO_WM_DIAGRAM_VIRTUALLY_FRAME" val="{&quot;height&quot;:398.6250393700788,&quot;left&quot;:184.2136220472441,&quot;top&quot;:111.4596062992126,&quot;width&quot;:734.7259842519683}"/>
</p:tagLst>
</file>

<file path=ppt/tags/tag55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6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6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1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2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4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5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8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69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7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1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2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4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5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3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4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7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8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89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9.xml><?xml version="1.0" encoding="utf-8"?>
<p:tagLst xmlns:p="http://schemas.openxmlformats.org/presentationml/2006/main">
  <p:tag name="KSO_WM_DIAGRAM_VIRTUALLY_FRAME" val="{&quot;height&quot;:335.7917322834646,&quot;left&quot;:2.494330708661414,&quot;top&quot;:143.88858267716535,&quot;width&quot;:712.1556692913385}"/>
</p:tagLst>
</file>

<file path=ppt/tags/tag90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91.xml><?xml version="1.0" encoding="utf-8"?>
<p:tagLst xmlns:p="http://schemas.openxmlformats.org/presentationml/2006/main">
  <p:tag name="KSO_WM_DIAGRAM_VIRTUALLY_FRAME" val="{&quot;height&quot;:140.15,&quot;left&quot;:106.15,&quot;top&quot;:110.5,&quot;width&quot;:705.05}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94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95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96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DIAGRAM_VIRTUALLY_FRAME" val="{&quot;height&quot;:398.6250393700788,&quot;left&quot;:193.2887401574803,&quot;top&quot;:111.4596062992126,&quot;width&quot;:725.6508661417322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17267</Words>
  <Application>WPS 演示</Application>
  <PresentationFormat>宽屏</PresentationFormat>
  <Paragraphs>771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7" baseType="lpstr">
      <vt:lpstr>Arial</vt:lpstr>
      <vt:lpstr>宋体</vt:lpstr>
      <vt:lpstr>Wingdings</vt:lpstr>
      <vt:lpstr>Bookman Old Style</vt:lpstr>
      <vt:lpstr>微软雅黑</vt:lpstr>
      <vt:lpstr>Calibri</vt:lpstr>
      <vt:lpstr>楷体</vt:lpstr>
      <vt:lpstr>Arial Unicode MS</vt:lpstr>
      <vt:lpstr>阿里巴巴普惠体 L</vt:lpstr>
      <vt:lpstr>Garamond</vt:lpstr>
      <vt:lpstr>Bahnschrift SemiLight Condensed</vt:lpstr>
      <vt:lpstr>Bahnschrift Light SemiCondensed</vt:lpstr>
      <vt:lpstr>Calibri</vt:lpstr>
      <vt:lpstr>Arial</vt:lpstr>
      <vt:lpstr>等线</vt:lpstr>
      <vt:lpstr>Times New Roman</vt:lpstr>
      <vt:lpstr>Times New Roman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JIANG HUIWEN</dc:creator>
  <cp:lastModifiedBy>JIANGHUIWEN</cp:lastModifiedBy>
  <cp:revision>105</cp:revision>
  <dcterms:created xsi:type="dcterms:W3CDTF">2023-08-09T12:44:00Z</dcterms:created>
  <dcterms:modified xsi:type="dcterms:W3CDTF">2026-09-06T09:36:37Z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761885C52A7F418C83EA9522ECD0129D_13</vt:lpwstr>
  </property>
</Properties>
</file>