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1" r:id="rId3"/>
    <p:sldId id="259" r:id="rId4"/>
    <p:sldId id="263" r:id="rId5"/>
    <p:sldId id="257" r:id="rId6"/>
    <p:sldId id="258" r:id="rId7"/>
    <p:sldId id="260"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5"/>
    <p:restoredTop sz="94658"/>
  </p:normalViewPr>
  <p:slideViewPr>
    <p:cSldViewPr snapToGrid="0" snapToObjects="1">
      <p:cViewPr varScale="1">
        <p:scale>
          <a:sx n="103" d="100"/>
          <a:sy n="103" d="100"/>
        </p:scale>
        <p:origin x="168" y="5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‹nº›</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71641"/>
            <a:ext cx="12191999" cy="6858000"/>
          </a:xfrm>
          <a:prstGeom prst="rect">
            <a:avLst/>
          </a:prstGeom>
          <a:solidFill>
            <a:srgbClr val="357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5" name="TextBox 4"/>
          <p:cNvSpPr txBox="1"/>
          <p:nvPr/>
        </p:nvSpPr>
        <p:spPr>
          <a:xfrm>
            <a:off x="640080" y="1874519"/>
            <a:ext cx="7366236" cy="820738"/>
          </a:xfrm>
          <a:prstGeom prst="rect">
            <a:avLst/>
          </a:prstGeom>
          <a:noFill/>
        </p:spPr>
        <p:txBody>
          <a:bodyPr wrap="square" lIns="50800" tIns="25400" rIns="50800" bIns="25400">
            <a:spAutoFit/>
          </a:bodyPr>
          <a:lstStyle/>
          <a:p>
            <a:pPr algn="l">
              <a:defRPr sz="2500" b="0">
                <a:solidFill>
                  <a:srgbClr val="FFFFFF"/>
                </a:solidFill>
                <a:latin typeface="Arial"/>
              </a:defRPr>
            </a:pPr>
            <a:r>
              <a:rPr lang="pt-BR" b="1" dirty="0"/>
              <a:t>Fostering the Data Economy and Defining Non-Personal Data</a:t>
            </a:r>
            <a:endParaRPr b="1" dirty="0"/>
          </a:p>
        </p:txBody>
      </p:sp>
      <p:sp>
        <p:nvSpPr>
          <p:cNvPr id="6" name="TextBox 5"/>
          <p:cNvSpPr txBox="1"/>
          <p:nvPr/>
        </p:nvSpPr>
        <p:spPr>
          <a:xfrm>
            <a:off x="640080" y="3794760"/>
            <a:ext cx="5943600" cy="502920"/>
          </a:xfrm>
          <a:prstGeom prst="rect">
            <a:avLst/>
          </a:prstGeom>
          <a:noFill/>
        </p:spPr>
        <p:txBody>
          <a:bodyPr wrap="square" lIns="50800" tIns="25400" rIns="50800" bIns="25400">
            <a:spAutoFit/>
          </a:bodyPr>
          <a:lstStyle/>
          <a:p>
            <a:pPr algn="l">
              <a:defRPr sz="2500" b="1">
                <a:solidFill>
                  <a:srgbClr val="FFFFFF"/>
                </a:solidFill>
                <a:latin typeface="Arial"/>
              </a:defRPr>
            </a:pPr>
            <a:r>
              <a:t>Juliano Maranhão</a:t>
            </a:r>
          </a:p>
        </p:txBody>
      </p:sp>
      <p:sp>
        <p:nvSpPr>
          <p:cNvPr id="7" name="TextBox 6"/>
          <p:cNvSpPr txBox="1"/>
          <p:nvPr/>
        </p:nvSpPr>
        <p:spPr>
          <a:xfrm>
            <a:off x="640080" y="4370832"/>
            <a:ext cx="6858000" cy="543739"/>
          </a:xfrm>
          <a:prstGeom prst="rect">
            <a:avLst/>
          </a:prstGeom>
          <a:noFill/>
        </p:spPr>
        <p:txBody>
          <a:bodyPr wrap="square" lIns="50800" tIns="25400" rIns="50800" bIns="25400">
            <a:spAutoFit/>
          </a:bodyPr>
          <a:lstStyle/>
          <a:p>
            <a:pPr algn="l">
              <a:defRPr sz="1600" b="0">
                <a:solidFill>
                  <a:srgbClr val="FFFFFF"/>
                </a:solidFill>
                <a:latin typeface="Arial"/>
              </a:defRPr>
            </a:pPr>
            <a:r>
              <a:rPr dirty="0" err="1"/>
              <a:t>University of São Paulo Law School_x000B_Lawgorithm Association for Research in Artificial Intelligence</a:t>
            </a:r>
            <a:br>
              <a:rPr dirty="0"/>
            </a:br>
            <a:endParaRPr dirty="0"/>
          </a:p>
        </p:txBody>
      </p:sp>
      <p:sp>
        <p:nvSpPr>
          <p:cNvPr id="8" name="Rectangle 7"/>
          <p:cNvSpPr/>
          <p:nvPr/>
        </p:nvSpPr>
        <p:spPr>
          <a:xfrm>
            <a:off x="8735568" y="271641"/>
            <a:ext cx="3456432" cy="6858000"/>
          </a:xfrm>
          <a:prstGeom prst="rect">
            <a:avLst/>
          </a:prstGeom>
          <a:solidFill>
            <a:srgbClr val="0C36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6">
            <a:extLst>
              <a:ext uri="{FF2B5EF4-FFF2-40B4-BE49-F238E27FC236}">
                <a16:creationId xmlns:a16="http://schemas.microsoft.com/office/drawing/2014/main" id="{5C98420A-D079-0BF1-64A0-C3CA815EF010}"/>
              </a:ext>
            </a:extLst>
          </p:cNvPr>
          <p:cNvSpPr txBox="1"/>
          <p:nvPr/>
        </p:nvSpPr>
        <p:spPr>
          <a:xfrm>
            <a:off x="10266804" y="6309360"/>
            <a:ext cx="1300356" cy="276999"/>
          </a:xfrm>
          <a:prstGeom prst="rect">
            <a:avLst/>
          </a:prstGeom>
          <a:noFill/>
        </p:spPr>
        <p:txBody>
          <a:bodyPr wrap="none">
            <a:spAutoFit/>
          </a:bodyPr>
          <a:lstStyle/>
          <a:p>
            <a:pPr algn="r">
              <a:defRPr sz="1200" b="1">
                <a:solidFill>
                  <a:srgbClr val="0C365C"/>
                </a:solidFill>
                <a:latin typeface="Courier New"/>
              </a:defRPr>
            </a:pPr>
            <a:r>
              <a:rPr dirty="0" err="1">
                <a:solidFill>
                  <a:schemeClr val="bg1"/>
                </a:solidFill>
              </a:rPr>
              <a:t>lawgorithm</a:t>
            </a:r>
            <a:r>
              <a:rPr dirty="0"/>
              <a:t>*}</a:t>
            </a:r>
          </a:p>
        </p:txBody>
      </p:sp>
      <p:sp>
        <p:nvSpPr>
          <p:cNvPr id="9" name="TextBox 4">
            <a:extLst>
              <a:ext uri="{FF2B5EF4-FFF2-40B4-BE49-F238E27FC236}">
                <a16:creationId xmlns:a16="http://schemas.microsoft.com/office/drawing/2014/main" id="{89CA6B91-7DF2-C30A-7050-9E7231F80DBA}"/>
              </a:ext>
            </a:extLst>
          </p:cNvPr>
          <p:cNvSpPr txBox="1"/>
          <p:nvPr/>
        </p:nvSpPr>
        <p:spPr>
          <a:xfrm>
            <a:off x="640080" y="662711"/>
            <a:ext cx="7366236" cy="666849"/>
          </a:xfrm>
          <a:prstGeom prst="rect">
            <a:avLst/>
          </a:prstGeom>
          <a:noFill/>
        </p:spPr>
        <p:txBody>
          <a:bodyPr wrap="square" lIns="50800" tIns="25400" rIns="50800" bIns="25400">
            <a:spAutoFit/>
          </a:bodyPr>
          <a:lstStyle/>
          <a:p>
            <a:pPr>
              <a:defRPr sz="2500" b="0">
                <a:solidFill>
                  <a:srgbClr val="FFFFFF"/>
                </a:solidFill>
                <a:latin typeface="Arial"/>
              </a:defRPr>
            </a:pPr>
            <a:r>
              <a:rPr lang="pt-BR" sz="2000" dirty="0" err="1"/>
              <a:t>Brazil</a:t>
            </a:r>
            <a:r>
              <a:rPr lang="pt-BR" sz="2000" dirty="0"/>
              <a:t>–China Legal Dialogue </a:t>
            </a:r>
            <a:r>
              <a:rPr lang="pt-BR" sz="2000" dirty="0" err="1"/>
              <a:t>on</a:t>
            </a:r>
            <a:r>
              <a:rPr lang="pt-BR" sz="2000" dirty="0"/>
              <a:t> Artificial </a:t>
            </a:r>
            <a:r>
              <a:rPr lang="pt-BR" sz="2000" dirty="0" err="1"/>
              <a:t>Intelligence</a:t>
            </a:r>
            <a:r>
              <a:rPr lang="pt-BR" sz="2000" dirty="0"/>
              <a:t>: Governance, </a:t>
            </a:r>
            <a:r>
              <a:rPr lang="pt-BR" sz="2000" dirty="0" err="1"/>
              <a:t>Regulation</a:t>
            </a:r>
            <a:r>
              <a:rPr lang="pt-BR" sz="2000" dirty="0"/>
              <a:t> </a:t>
            </a:r>
            <a:r>
              <a:rPr lang="pt-BR" sz="2000" dirty="0" err="1"/>
              <a:t>and</a:t>
            </a:r>
            <a:r>
              <a:rPr lang="pt-BR" sz="2000" dirty="0"/>
              <a:t> </a:t>
            </a:r>
            <a:r>
              <a:rPr lang="pt-BR" sz="2000" dirty="0" err="1"/>
              <a:t>Innovation</a:t>
            </a:r>
            <a:r>
              <a:rPr lang="pt-BR" sz="2000" dirty="0"/>
              <a:t>, 2026</a:t>
            </a:r>
            <a:endParaRPr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999" cy="914400"/>
          </a:xfrm>
          <a:prstGeom prst="rect">
            <a:avLst/>
          </a:prstGeom>
          <a:solidFill>
            <a:srgbClr val="357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64592"/>
            <a:ext cx="10972800" cy="548640"/>
          </a:xfrm>
          <a:prstGeom prst="rect">
            <a:avLst/>
          </a:prstGeom>
          <a:noFill/>
        </p:spPr>
        <p:txBody>
          <a:bodyPr wrap="none">
            <a:spAutoFit/>
          </a:bodyPr>
          <a:lstStyle/>
          <a:p>
            <a:pPr>
              <a:defRPr sz="2700" b="1">
                <a:solidFill>
                  <a:srgbClr val="FFFFFF"/>
                </a:solidFill>
                <a:latin typeface="Arial"/>
              </a:defRPr>
            </a:pPr>
            <a:r>
              <a:t>European Union: Personal and Non-Personal Data</a:t>
            </a:r>
          </a:p>
        </p:txBody>
      </p:sp>
      <p:sp>
        <p:nvSpPr>
          <p:cNvPr id="5" name="Rounded Rectangle 4"/>
          <p:cNvSpPr/>
          <p:nvPr/>
        </p:nvSpPr>
        <p:spPr>
          <a:xfrm>
            <a:off x="640080" y="1325880"/>
            <a:ext cx="5349240" cy="4480560"/>
          </a:xfrm>
          <a:prstGeom prst="roundRect">
            <a:avLst/>
          </a:prstGeom>
          <a:solidFill>
            <a:srgbClr val="F4F7FA"/>
          </a:solidFill>
          <a:ln>
            <a:solidFill>
              <a:srgbClr val="DCE4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14400" y="1627632"/>
            <a:ext cx="4754880" cy="365760"/>
          </a:xfrm>
          <a:prstGeom prst="rect">
            <a:avLst/>
          </a:prstGeom>
          <a:noFill/>
        </p:spPr>
        <p:txBody>
          <a:bodyPr wrap="square">
            <a:spAutoFit/>
          </a:bodyPr>
          <a:lstStyle/>
          <a:p>
            <a:pPr algn="l">
              <a:defRPr sz="1900" b="1" i="0">
                <a:solidFill>
                  <a:srgbClr val="0C365C"/>
                </a:solidFill>
                <a:latin typeface="Arial"/>
              </a:defRPr>
            </a:pPr>
            <a:r>
              <a:t>Regulation (EU) 2018/1807</a:t>
            </a:r>
          </a:p>
        </p:txBody>
      </p:sp>
      <p:sp>
        <p:nvSpPr>
          <p:cNvPr id="7" name="TextBox 6"/>
          <p:cNvSpPr txBox="1"/>
          <p:nvPr/>
        </p:nvSpPr>
        <p:spPr>
          <a:xfrm>
            <a:off x="914400" y="1993392"/>
            <a:ext cx="4754880" cy="320040"/>
          </a:xfrm>
          <a:prstGeom prst="rect">
            <a:avLst/>
          </a:prstGeom>
          <a:noFill/>
        </p:spPr>
        <p:txBody>
          <a:bodyPr wrap="square">
            <a:spAutoFit/>
          </a:bodyPr>
          <a:lstStyle/>
          <a:p>
            <a:pPr algn="l">
              <a:defRPr sz="1300" b="1" i="0">
                <a:solidFill>
                  <a:srgbClr val="357EF4"/>
                </a:solidFill>
                <a:latin typeface="Arial"/>
              </a:defRPr>
            </a:pPr>
            <a:r>
              <a:t>Free Flow of Non-Personal Data</a:t>
            </a:r>
          </a:p>
        </p:txBody>
      </p:sp>
      <p:sp>
        <p:nvSpPr>
          <p:cNvPr id="8" name="TextBox 7"/>
          <p:cNvSpPr txBox="1"/>
          <p:nvPr/>
        </p:nvSpPr>
        <p:spPr>
          <a:xfrm>
            <a:off x="960120" y="2606040"/>
            <a:ext cx="4617720" cy="1325880"/>
          </a:xfrm>
          <a:prstGeom prst="rect">
            <a:avLst/>
          </a:prstGeom>
          <a:noFill/>
        </p:spPr>
        <p:txBody>
          <a:bodyPr wrap="square">
            <a:spAutoFit/>
          </a:bodyPr>
          <a:lstStyle/>
          <a:p>
            <a:pPr algn="ctr">
              <a:defRPr sz="2100" b="0" i="1">
                <a:solidFill>
                  <a:srgbClr val="0C365C"/>
                </a:solidFill>
                <a:latin typeface="Arial"/>
              </a:defRPr>
            </a:pPr>
            <a:r>
              <a:t>“‘data’ means data other than personal data as defined in point (1) of Article 4 of Regulation (EU) 2016/679.”</a:t>
            </a:r>
          </a:p>
        </p:txBody>
      </p:sp>
      <p:sp>
        <p:nvSpPr>
          <p:cNvPr id="9" name="TextBox 8"/>
          <p:cNvSpPr txBox="1"/>
          <p:nvPr/>
        </p:nvSpPr>
        <p:spPr>
          <a:xfrm>
            <a:off x="960120" y="4251960"/>
            <a:ext cx="4617720" cy="822960"/>
          </a:xfrm>
          <a:prstGeom prst="rect">
            <a:avLst/>
          </a:prstGeom>
          <a:noFill/>
        </p:spPr>
        <p:txBody>
          <a:bodyPr wrap="square">
            <a:spAutoFit/>
          </a:bodyPr>
          <a:lstStyle/>
          <a:p>
            <a:pPr algn="ctr">
              <a:defRPr sz="1500" b="1" i="0">
                <a:solidFill>
                  <a:srgbClr val="14181C"/>
                </a:solidFill>
                <a:latin typeface="Arial"/>
              </a:defRPr>
            </a:pPr>
            <a:r>
              <a:t>Residual definition: non-personal data = data that is not personal data under the GDPR.</a:t>
            </a:r>
          </a:p>
        </p:txBody>
      </p:sp>
      <p:sp>
        <p:nvSpPr>
          <p:cNvPr id="10" name="TextBox 9"/>
          <p:cNvSpPr txBox="1"/>
          <p:nvPr/>
        </p:nvSpPr>
        <p:spPr>
          <a:xfrm>
            <a:off x="960120" y="5166360"/>
            <a:ext cx="4617720" cy="411480"/>
          </a:xfrm>
          <a:prstGeom prst="rect">
            <a:avLst/>
          </a:prstGeom>
          <a:noFill/>
        </p:spPr>
        <p:txBody>
          <a:bodyPr wrap="square">
            <a:spAutoFit/>
          </a:bodyPr>
          <a:lstStyle/>
          <a:p>
            <a:pPr algn="ctr">
              <a:defRPr sz="1000" b="0" i="0">
                <a:solidFill>
                  <a:srgbClr val="5A6978"/>
                </a:solidFill>
                <a:latin typeface="Arial"/>
              </a:defRPr>
            </a:pPr>
            <a:r>
              <a:t>Art. 3(1). Art. 2(2) expressly regulates mixed datasets containing personal and non-personal data.</a:t>
            </a:r>
          </a:p>
        </p:txBody>
      </p:sp>
      <p:sp>
        <p:nvSpPr>
          <p:cNvPr id="11" name="Rounded Rectangle 10"/>
          <p:cNvSpPr/>
          <p:nvPr/>
        </p:nvSpPr>
        <p:spPr>
          <a:xfrm>
            <a:off x="6217920" y="1325880"/>
            <a:ext cx="5349240" cy="4480560"/>
          </a:xfrm>
          <a:prstGeom prst="roundRect">
            <a:avLst/>
          </a:prstGeom>
          <a:solidFill>
            <a:srgbClr val="0C36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492240" y="1627632"/>
            <a:ext cx="4754880" cy="411480"/>
          </a:xfrm>
          <a:prstGeom prst="rect">
            <a:avLst/>
          </a:prstGeom>
          <a:noFill/>
        </p:spPr>
        <p:txBody>
          <a:bodyPr wrap="square">
            <a:spAutoFit/>
          </a:bodyPr>
          <a:lstStyle/>
          <a:p>
            <a:pPr algn="l">
              <a:defRPr sz="1900" b="1" i="0">
                <a:solidFill>
                  <a:srgbClr val="FFFFFF"/>
                </a:solidFill>
                <a:latin typeface="Arial"/>
              </a:defRPr>
            </a:pPr>
            <a:r>
              <a:t>AI Act — Regulation (EU) 2024/1689</a:t>
            </a:r>
          </a:p>
        </p:txBody>
      </p:sp>
      <p:sp>
        <p:nvSpPr>
          <p:cNvPr id="13" name="TextBox 12"/>
          <p:cNvSpPr txBox="1"/>
          <p:nvPr/>
        </p:nvSpPr>
        <p:spPr>
          <a:xfrm>
            <a:off x="6492240" y="1993392"/>
            <a:ext cx="4754880" cy="320040"/>
          </a:xfrm>
          <a:prstGeom prst="rect">
            <a:avLst/>
          </a:prstGeom>
          <a:noFill/>
        </p:spPr>
        <p:txBody>
          <a:bodyPr wrap="square">
            <a:spAutoFit/>
          </a:bodyPr>
          <a:lstStyle/>
          <a:p>
            <a:pPr algn="l">
              <a:defRPr sz="1300" b="1" i="0">
                <a:solidFill>
                  <a:srgbClr val="9ACDFF"/>
                </a:solidFill>
                <a:latin typeface="Arial"/>
              </a:defRPr>
            </a:pPr>
            <a:r>
              <a:t>Training, Validation and Testing</a:t>
            </a:r>
          </a:p>
        </p:txBody>
      </p:sp>
      <p:sp>
        <p:nvSpPr>
          <p:cNvPr id="14" name="TextBox 13"/>
          <p:cNvSpPr txBox="1"/>
          <p:nvPr/>
        </p:nvSpPr>
        <p:spPr>
          <a:xfrm>
            <a:off x="6537960" y="2578608"/>
            <a:ext cx="4572000" cy="822960"/>
          </a:xfrm>
          <a:prstGeom prst="rect">
            <a:avLst/>
          </a:prstGeom>
          <a:noFill/>
        </p:spPr>
        <p:txBody>
          <a:bodyPr wrap="square">
            <a:spAutoFit/>
          </a:bodyPr>
          <a:lstStyle/>
          <a:p>
            <a:pPr algn="l">
              <a:defRPr sz="1600" b="0" i="0">
                <a:solidFill>
                  <a:srgbClr val="FFFFFF"/>
                </a:solidFill>
                <a:latin typeface="Arial"/>
              </a:defRPr>
            </a:pPr>
            <a:r>
              <a:t>Article 10 generally regulates datasets used to train high-risk AI systems.</a:t>
            </a:r>
          </a:p>
        </p:txBody>
      </p:sp>
      <p:sp>
        <p:nvSpPr>
          <p:cNvPr id="15" name="TextBox 14"/>
          <p:cNvSpPr txBox="1"/>
          <p:nvPr/>
        </p:nvSpPr>
        <p:spPr>
          <a:xfrm>
            <a:off x="6537960" y="3520440"/>
            <a:ext cx="4572000" cy="1143000"/>
          </a:xfrm>
          <a:prstGeom prst="rect">
            <a:avLst/>
          </a:prstGeom>
          <a:noFill/>
        </p:spPr>
        <p:txBody>
          <a:bodyPr wrap="square">
            <a:spAutoFit/>
          </a:bodyPr>
          <a:lstStyle/>
          <a:p>
            <a:pPr algn="l">
              <a:defRPr sz="1600" b="0" i="0">
                <a:solidFill>
                  <a:srgbClr val="FFFFFF"/>
                </a:solidFill>
                <a:latin typeface="Arial"/>
              </a:defRPr>
            </a:pPr>
            <a:r>
              <a:t>When addressing data provenance, it expressly distinguishes the situation “in the case of personal data,” including with respect to the original purpose of collection.</a:t>
            </a:r>
          </a:p>
        </p:txBody>
      </p:sp>
      <p:sp>
        <p:nvSpPr>
          <p:cNvPr id="16" name="TextBox 15"/>
          <p:cNvSpPr txBox="1"/>
          <p:nvPr/>
        </p:nvSpPr>
        <p:spPr>
          <a:xfrm>
            <a:off x="6537960" y="4800600"/>
            <a:ext cx="4572000" cy="685800"/>
          </a:xfrm>
          <a:prstGeom prst="rect">
            <a:avLst/>
          </a:prstGeom>
          <a:noFill/>
        </p:spPr>
        <p:txBody>
          <a:bodyPr wrap="square">
            <a:spAutoFit/>
          </a:bodyPr>
          <a:lstStyle/>
          <a:p>
            <a:pPr algn="ctr">
              <a:defRPr sz="1600" b="1" i="0">
                <a:solidFill>
                  <a:srgbClr val="BCDCFF"/>
                </a:solidFill>
                <a:latin typeface="Arial"/>
              </a:defRPr>
            </a:pPr>
            <a:r>
              <a:t>→ The regulatory framework presupposes that AI datasets may contain both personal and non-personal data.</a:t>
            </a:r>
          </a:p>
        </p:txBody>
      </p:sp>
      <p:sp>
        <p:nvSpPr>
          <p:cNvPr id="17" name="TextBox 16"/>
          <p:cNvSpPr txBox="1"/>
          <p:nvPr/>
        </p:nvSpPr>
        <p:spPr>
          <a:xfrm>
            <a:off x="685800" y="6144768"/>
            <a:ext cx="10789920" cy="292608"/>
          </a:xfrm>
          <a:prstGeom prst="rect">
            <a:avLst/>
          </a:prstGeom>
          <a:noFill/>
        </p:spPr>
        <p:txBody>
          <a:bodyPr wrap="square">
            <a:spAutoFit/>
          </a:bodyPr>
          <a:lstStyle/>
          <a:p>
            <a:pPr algn="l">
              <a:defRPr sz="900" b="0" i="0">
                <a:solidFill>
                  <a:srgbClr val="5A6978"/>
                </a:solidFill>
                <a:latin typeface="Arial"/>
              </a:defRPr>
            </a:pPr>
            <a:r>
              <a:t>Sources: Regulation (EU) 2018/1807, Arts. 2(2) and 3(1); AI Act, Regulation (EU) 2024/1689, Art. 10(1)–(2)(b) and Recital 67.</a:t>
            </a:r>
          </a:p>
        </p:txBody>
      </p:sp>
      <p:sp>
        <p:nvSpPr>
          <p:cNvPr id="18" name="TextBox 17"/>
          <p:cNvSpPr txBox="1"/>
          <p:nvPr/>
        </p:nvSpPr>
        <p:spPr>
          <a:xfrm>
            <a:off x="9784080" y="6419088"/>
            <a:ext cx="1828800" cy="274320"/>
          </a:xfrm>
          <a:prstGeom prst="rect">
            <a:avLst/>
          </a:prstGeom>
          <a:noFill/>
        </p:spPr>
        <p:txBody>
          <a:bodyPr wrap="square">
            <a:spAutoFit/>
          </a:bodyPr>
          <a:lstStyle/>
          <a:p>
            <a:pPr algn="r">
              <a:defRPr sz="1200" b="1" i="0">
                <a:solidFill>
                  <a:srgbClr val="0C365C"/>
                </a:solidFill>
                <a:latin typeface="Arial"/>
              </a:defRPr>
            </a:pPr>
            <a:r>
              <a:t>lawgorithm*}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999" cy="914400"/>
          </a:xfrm>
          <a:prstGeom prst="rect">
            <a:avLst/>
          </a:prstGeom>
          <a:solidFill>
            <a:srgbClr val="357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64592"/>
            <a:ext cx="8907438" cy="492443"/>
          </a:xfrm>
          <a:prstGeom prst="rect">
            <a:avLst/>
          </a:prstGeom>
          <a:noFill/>
        </p:spPr>
        <p:txBody>
          <a:bodyPr wrap="none">
            <a:spAutoFit/>
          </a:bodyPr>
          <a:lstStyle/>
          <a:p>
            <a:pPr>
              <a:defRPr sz="2600" b="1">
                <a:solidFill>
                  <a:srgbClr val="FFFFFF"/>
                </a:solidFill>
                <a:latin typeface="Arial"/>
              </a:defRPr>
            </a:pPr>
            <a:r>
              <a:rPr dirty="0"/>
              <a:t>“Identifiable” Person: Court of Justice of the EU / Sep. 2025</a:t>
            </a:r>
          </a:p>
        </p:txBody>
      </p:sp>
      <p:sp>
        <p:nvSpPr>
          <p:cNvPr id="5" name="TextBox 4"/>
          <p:cNvSpPr txBox="1"/>
          <p:nvPr/>
        </p:nvSpPr>
        <p:spPr>
          <a:xfrm>
            <a:off x="9875520" y="256032"/>
            <a:ext cx="1737360" cy="320040"/>
          </a:xfrm>
          <a:prstGeom prst="rect">
            <a:avLst/>
          </a:prstGeom>
          <a:noFill/>
        </p:spPr>
        <p:txBody>
          <a:bodyPr wrap="none">
            <a:spAutoFit/>
          </a:bodyPr>
          <a:lstStyle/>
          <a:p>
            <a:pPr algn="r">
              <a:defRPr sz="1000">
                <a:solidFill>
                  <a:srgbClr val="FFFFFF"/>
                </a:solidFill>
                <a:latin typeface="Arial"/>
              </a:defRPr>
            </a:pPr>
            <a:r>
              <a:t>CJEU • 4 SEP. 2025</a:t>
            </a:r>
          </a:p>
        </p:txBody>
      </p:sp>
      <p:sp>
        <p:nvSpPr>
          <p:cNvPr id="6" name="TextBox 5"/>
          <p:cNvSpPr txBox="1"/>
          <p:nvPr/>
        </p:nvSpPr>
        <p:spPr>
          <a:xfrm>
            <a:off x="685800" y="1234440"/>
            <a:ext cx="10515600" cy="457200"/>
          </a:xfrm>
          <a:prstGeom prst="rect">
            <a:avLst/>
          </a:prstGeom>
          <a:noFill/>
        </p:spPr>
        <p:txBody>
          <a:bodyPr wrap="square" lIns="50800" tIns="25400" rIns="50800" bIns="25400">
            <a:spAutoFit/>
          </a:bodyPr>
          <a:lstStyle/>
          <a:p>
            <a:pPr algn="l">
              <a:defRPr sz="2200" b="1">
                <a:solidFill>
                  <a:srgbClr val="0C365C"/>
                </a:solidFill>
                <a:latin typeface="Arial"/>
              </a:defRPr>
            </a:pPr>
            <a:r>
              <a:rPr dirty="0"/>
              <a:t>EDPS v. Single Resolution Board (C‑413/23 P)</a:t>
            </a:r>
          </a:p>
        </p:txBody>
      </p:sp>
      <p:sp>
        <p:nvSpPr>
          <p:cNvPr id="7" name="Rounded Rectangle 6"/>
          <p:cNvSpPr/>
          <p:nvPr/>
        </p:nvSpPr>
        <p:spPr>
          <a:xfrm>
            <a:off x="685800" y="1965960"/>
            <a:ext cx="2971800" cy="3154680"/>
          </a:xfrm>
          <a:prstGeom prst="roundRect">
            <a:avLst/>
          </a:prstGeom>
          <a:solidFill>
            <a:srgbClr val="F4F7F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850392" y="2148840"/>
            <a:ext cx="457200" cy="457200"/>
          </a:xfrm>
          <a:prstGeom prst="rect">
            <a:avLst/>
          </a:prstGeom>
          <a:noFill/>
        </p:spPr>
        <p:txBody>
          <a:bodyPr wrap="square" lIns="50800" tIns="25400" rIns="50800" bIns="25400">
            <a:spAutoFit/>
          </a:bodyPr>
          <a:lstStyle/>
          <a:p>
            <a:pPr algn="ctr">
              <a:defRPr sz="2300" b="1">
                <a:solidFill>
                  <a:srgbClr val="357EF4"/>
                </a:solidFill>
                <a:latin typeface="Arial"/>
              </a:defRPr>
            </a:pPr>
            <a:r>
              <a:t>1</a:t>
            </a:r>
          </a:p>
        </p:txBody>
      </p:sp>
      <p:sp>
        <p:nvSpPr>
          <p:cNvPr id="9" name="TextBox 8"/>
          <p:cNvSpPr txBox="1"/>
          <p:nvPr/>
        </p:nvSpPr>
        <p:spPr>
          <a:xfrm>
            <a:off x="1325880" y="2121408"/>
            <a:ext cx="2057400" cy="502920"/>
          </a:xfrm>
          <a:prstGeom prst="rect">
            <a:avLst/>
          </a:prstGeom>
          <a:noFill/>
        </p:spPr>
        <p:txBody>
          <a:bodyPr wrap="square" lIns="50800" tIns="25400" rIns="50800" bIns="25400">
            <a:spAutoFit/>
          </a:bodyPr>
          <a:lstStyle/>
          <a:p>
            <a:pPr algn="l">
              <a:defRPr sz="1600" b="1">
                <a:solidFill>
                  <a:srgbClr val="0C365C"/>
                </a:solidFill>
                <a:latin typeface="Arial"/>
              </a:defRPr>
            </a:pPr>
            <a:r>
              <a:t>Contextual Test</a:t>
            </a:r>
          </a:p>
        </p:txBody>
      </p:sp>
      <p:sp>
        <p:nvSpPr>
          <p:cNvPr id="10" name="TextBox 9"/>
          <p:cNvSpPr txBox="1"/>
          <p:nvPr/>
        </p:nvSpPr>
        <p:spPr>
          <a:xfrm>
            <a:off x="914400" y="2788920"/>
            <a:ext cx="2514600" cy="1920240"/>
          </a:xfrm>
          <a:prstGeom prst="rect">
            <a:avLst/>
          </a:prstGeom>
          <a:noFill/>
        </p:spPr>
        <p:txBody>
          <a:bodyPr wrap="square" lIns="50800" tIns="25400" rIns="50800" bIns="25400">
            <a:spAutoFit/>
          </a:bodyPr>
          <a:lstStyle/>
          <a:p>
            <a:pPr algn="l">
              <a:defRPr sz="1400" b="0">
                <a:solidFill>
                  <a:srgbClr val="14181C"/>
                </a:solidFill>
                <a:latin typeface="Arial"/>
              </a:defRPr>
            </a:pPr>
            <a:r>
              <a:t>Pseudonymized data is not necessarily personal data for every person or entity.</a:t>
            </a:r>
          </a:p>
        </p:txBody>
      </p:sp>
      <p:sp>
        <p:nvSpPr>
          <p:cNvPr id="11" name="Rounded Rectangle 10"/>
          <p:cNvSpPr/>
          <p:nvPr/>
        </p:nvSpPr>
        <p:spPr>
          <a:xfrm>
            <a:off x="4069080" y="1965960"/>
            <a:ext cx="2971800" cy="3154680"/>
          </a:xfrm>
          <a:prstGeom prst="roundRect">
            <a:avLst/>
          </a:prstGeom>
          <a:solidFill>
            <a:srgbClr val="F4F7F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4233672" y="2148840"/>
            <a:ext cx="457200" cy="457200"/>
          </a:xfrm>
          <a:prstGeom prst="rect">
            <a:avLst/>
          </a:prstGeom>
          <a:noFill/>
        </p:spPr>
        <p:txBody>
          <a:bodyPr wrap="square" lIns="50800" tIns="25400" rIns="50800" bIns="25400">
            <a:spAutoFit/>
          </a:bodyPr>
          <a:lstStyle/>
          <a:p>
            <a:pPr algn="ctr">
              <a:defRPr sz="2300" b="1">
                <a:solidFill>
                  <a:srgbClr val="357EF4"/>
                </a:solidFill>
                <a:latin typeface="Arial"/>
              </a:defRPr>
            </a:pPr>
            <a:r>
              <a:t>2</a:t>
            </a:r>
          </a:p>
        </p:txBody>
      </p:sp>
      <p:sp>
        <p:nvSpPr>
          <p:cNvPr id="13" name="TextBox 12"/>
          <p:cNvSpPr txBox="1"/>
          <p:nvPr/>
        </p:nvSpPr>
        <p:spPr>
          <a:xfrm>
            <a:off x="4709160" y="2121408"/>
            <a:ext cx="2057400" cy="502920"/>
          </a:xfrm>
          <a:prstGeom prst="rect">
            <a:avLst/>
          </a:prstGeom>
          <a:noFill/>
        </p:spPr>
        <p:txBody>
          <a:bodyPr wrap="square" lIns="50800" tIns="25400" rIns="50800" bIns="25400">
            <a:spAutoFit/>
          </a:bodyPr>
          <a:lstStyle/>
          <a:p>
            <a:pPr algn="l">
              <a:defRPr sz="1600" b="1">
                <a:solidFill>
                  <a:srgbClr val="0C365C"/>
                </a:solidFill>
                <a:latin typeface="Arial"/>
              </a:defRPr>
            </a:pPr>
            <a:r>
              <a:t>Reasonable Means</a:t>
            </a:r>
          </a:p>
        </p:txBody>
      </p:sp>
      <p:sp>
        <p:nvSpPr>
          <p:cNvPr id="14" name="TextBox 13"/>
          <p:cNvSpPr txBox="1"/>
          <p:nvPr/>
        </p:nvSpPr>
        <p:spPr>
          <a:xfrm>
            <a:off x="4297680" y="2788920"/>
            <a:ext cx="2514600" cy="1920240"/>
          </a:xfrm>
          <a:prstGeom prst="rect">
            <a:avLst/>
          </a:prstGeom>
          <a:noFill/>
        </p:spPr>
        <p:txBody>
          <a:bodyPr wrap="square" lIns="50800" tIns="25400" rIns="50800" bIns="25400">
            <a:spAutoFit/>
          </a:bodyPr>
          <a:lstStyle/>
          <a:p>
            <a:pPr algn="l">
              <a:defRPr sz="1400" b="0">
                <a:solidFill>
                  <a:srgbClr val="14181C"/>
                </a:solidFill>
                <a:latin typeface="Arial"/>
              </a:defRPr>
            </a:pPr>
            <a:r>
              <a:t>Identifiability depends on the means that the recipient may reasonably use to reidentify the data subject.</a:t>
            </a:r>
          </a:p>
        </p:txBody>
      </p:sp>
      <p:sp>
        <p:nvSpPr>
          <p:cNvPr id="15" name="Rounded Rectangle 14"/>
          <p:cNvSpPr/>
          <p:nvPr/>
        </p:nvSpPr>
        <p:spPr>
          <a:xfrm>
            <a:off x="7452360" y="1965960"/>
            <a:ext cx="2971800" cy="3154680"/>
          </a:xfrm>
          <a:prstGeom prst="roundRect">
            <a:avLst/>
          </a:prstGeom>
          <a:solidFill>
            <a:srgbClr val="F4F7F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7616952" y="2148840"/>
            <a:ext cx="457200" cy="457200"/>
          </a:xfrm>
          <a:prstGeom prst="rect">
            <a:avLst/>
          </a:prstGeom>
          <a:noFill/>
        </p:spPr>
        <p:txBody>
          <a:bodyPr wrap="square" lIns="50800" tIns="25400" rIns="50800" bIns="25400">
            <a:spAutoFit/>
          </a:bodyPr>
          <a:lstStyle/>
          <a:p>
            <a:pPr algn="ctr">
              <a:defRPr sz="2300" b="1">
                <a:solidFill>
                  <a:srgbClr val="357EF4"/>
                </a:solidFill>
                <a:latin typeface="Arial"/>
              </a:defRPr>
            </a:pPr>
            <a:r>
              <a:t>3</a:t>
            </a:r>
          </a:p>
        </p:txBody>
      </p:sp>
      <p:sp>
        <p:nvSpPr>
          <p:cNvPr id="17" name="TextBox 16"/>
          <p:cNvSpPr txBox="1"/>
          <p:nvPr/>
        </p:nvSpPr>
        <p:spPr>
          <a:xfrm>
            <a:off x="8092440" y="2121408"/>
            <a:ext cx="2057400" cy="502920"/>
          </a:xfrm>
          <a:prstGeom prst="rect">
            <a:avLst/>
          </a:prstGeom>
          <a:noFill/>
        </p:spPr>
        <p:txBody>
          <a:bodyPr wrap="square" lIns="50800" tIns="25400" rIns="50800" bIns="25400">
            <a:spAutoFit/>
          </a:bodyPr>
          <a:lstStyle/>
          <a:p>
            <a:pPr algn="l">
              <a:defRPr sz="1600" b="1">
                <a:solidFill>
                  <a:srgbClr val="0C365C"/>
                </a:solidFill>
                <a:latin typeface="Arial"/>
              </a:defRPr>
            </a:pPr>
            <a:r>
              <a:t>Disproportionality</a:t>
            </a:r>
          </a:p>
        </p:txBody>
      </p:sp>
      <p:sp>
        <p:nvSpPr>
          <p:cNvPr id="18" name="TextBox 17"/>
          <p:cNvSpPr txBox="1"/>
          <p:nvPr/>
        </p:nvSpPr>
        <p:spPr>
          <a:xfrm>
            <a:off x="7680960" y="2788920"/>
            <a:ext cx="2514600" cy="1920240"/>
          </a:xfrm>
          <a:prstGeom prst="rect">
            <a:avLst/>
          </a:prstGeom>
          <a:noFill/>
        </p:spPr>
        <p:txBody>
          <a:bodyPr wrap="square" lIns="50800" tIns="25400" rIns="50800" bIns="25400">
            <a:spAutoFit/>
          </a:bodyPr>
          <a:lstStyle/>
          <a:p>
            <a:pPr algn="l">
              <a:defRPr sz="1400" b="0">
                <a:solidFill>
                  <a:srgbClr val="14181C"/>
                </a:solidFill>
                <a:latin typeface="Arial"/>
              </a:defRPr>
            </a:pPr>
            <a:r>
              <a:t>The risk may be insignificant when identification is prohibited or, in practice, requires disproportionate effort in terms of time, cost, and labor.</a:t>
            </a:r>
          </a:p>
        </p:txBody>
      </p:sp>
      <p:sp>
        <p:nvSpPr>
          <p:cNvPr id="19" name="TextBox 18"/>
          <p:cNvSpPr txBox="1"/>
          <p:nvPr/>
        </p:nvSpPr>
        <p:spPr>
          <a:xfrm>
            <a:off x="1143000" y="5440680"/>
            <a:ext cx="9875520" cy="502920"/>
          </a:xfrm>
          <a:prstGeom prst="rect">
            <a:avLst/>
          </a:prstGeom>
          <a:noFill/>
        </p:spPr>
        <p:txBody>
          <a:bodyPr wrap="square" lIns="50800" tIns="25400" rIns="50800" bIns="25400">
            <a:spAutoFit/>
          </a:bodyPr>
          <a:lstStyle/>
          <a:p>
            <a:pPr algn="ctr">
              <a:defRPr sz="1700" b="1">
                <a:solidFill>
                  <a:srgbClr val="357EF4"/>
                </a:solidFill>
                <a:latin typeface="Arial"/>
              </a:defRPr>
            </a:pPr>
            <a:r>
              <a:t>→ Merely abstract reversibility is not enough: what matters is the real and reasonable possibility of reidentification.</a:t>
            </a:r>
          </a:p>
        </p:txBody>
      </p:sp>
      <p:sp>
        <p:nvSpPr>
          <p:cNvPr id="20" name="TextBox 19"/>
          <p:cNvSpPr txBox="1"/>
          <p:nvPr/>
        </p:nvSpPr>
        <p:spPr>
          <a:xfrm>
            <a:off x="548640" y="6336792"/>
            <a:ext cx="8778240" cy="274320"/>
          </a:xfrm>
          <a:prstGeom prst="rect">
            <a:avLst/>
          </a:prstGeom>
          <a:noFill/>
        </p:spPr>
        <p:txBody>
          <a:bodyPr wrap="none">
            <a:spAutoFit/>
          </a:bodyPr>
          <a:lstStyle/>
          <a:p>
            <a:pPr>
              <a:defRPr sz="850">
                <a:solidFill>
                  <a:srgbClr val="5C6B7A"/>
                </a:solidFill>
                <a:latin typeface="Arial"/>
              </a:defRPr>
            </a:pPr>
            <a:r>
              <a:t>CJEU, EDPS v SRB, C‑413/23 P, §§ 80–83; following OC v Commission, C‑479/22 P, § 51.</a:t>
            </a:r>
          </a:p>
        </p:txBody>
      </p:sp>
      <p:sp>
        <p:nvSpPr>
          <p:cNvPr id="22" name="TextBox 6">
            <a:extLst>
              <a:ext uri="{FF2B5EF4-FFF2-40B4-BE49-F238E27FC236}">
                <a16:creationId xmlns:a16="http://schemas.microsoft.com/office/drawing/2014/main" id="{56382034-5B24-7861-DB60-79C6FB45EDCD}"/>
              </a:ext>
            </a:extLst>
          </p:cNvPr>
          <p:cNvSpPr txBox="1"/>
          <p:nvPr/>
        </p:nvSpPr>
        <p:spPr>
          <a:xfrm>
            <a:off x="9829800" y="6309360"/>
            <a:ext cx="1737360" cy="274320"/>
          </a:xfrm>
          <a:prstGeom prst="rect">
            <a:avLst/>
          </a:prstGeom>
          <a:noFill/>
        </p:spPr>
        <p:txBody>
          <a:bodyPr wrap="none">
            <a:spAutoFit/>
          </a:bodyPr>
          <a:lstStyle/>
          <a:p>
            <a:pPr algn="r">
              <a:defRPr sz="1200" b="1">
                <a:solidFill>
                  <a:srgbClr val="0C365C"/>
                </a:solidFill>
                <a:latin typeface="Courier New"/>
              </a:defRPr>
            </a:pPr>
            <a:r>
              <a:rPr dirty="0" err="1"/>
              <a:t>lawgorithm</a:t>
            </a:r>
            <a:r>
              <a:rPr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AAD0A-5ABE-0769-6027-3BE6592C41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BB45F15-6CA5-29D1-9085-FCBA802E6E05}"/>
              </a:ext>
            </a:extLst>
          </p:cNvPr>
          <p:cNvSpPr/>
          <p:nvPr/>
        </p:nvSpPr>
        <p:spPr>
          <a:xfrm>
            <a:off x="0" y="274320"/>
            <a:ext cx="12191999"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a:extLst>
              <a:ext uri="{FF2B5EF4-FFF2-40B4-BE49-F238E27FC236}">
                <a16:creationId xmlns:a16="http://schemas.microsoft.com/office/drawing/2014/main" id="{D90138B5-9824-2B51-13C2-0511B3E6445C}"/>
              </a:ext>
            </a:extLst>
          </p:cNvPr>
          <p:cNvSpPr/>
          <p:nvPr/>
        </p:nvSpPr>
        <p:spPr>
          <a:xfrm>
            <a:off x="0" y="0"/>
            <a:ext cx="12191999" cy="914400"/>
          </a:xfrm>
          <a:prstGeom prst="rect">
            <a:avLst/>
          </a:prstGeom>
          <a:solidFill>
            <a:srgbClr val="357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a:extLst>
              <a:ext uri="{FF2B5EF4-FFF2-40B4-BE49-F238E27FC236}">
                <a16:creationId xmlns:a16="http://schemas.microsoft.com/office/drawing/2014/main" id="{1024B7C7-7F20-FEDF-B27A-FB1A92ECF0B9}"/>
              </a:ext>
            </a:extLst>
          </p:cNvPr>
          <p:cNvSpPr txBox="1"/>
          <p:nvPr/>
        </p:nvSpPr>
        <p:spPr>
          <a:xfrm>
            <a:off x="502920" y="164592"/>
            <a:ext cx="4095993" cy="492443"/>
          </a:xfrm>
          <a:prstGeom prst="rect">
            <a:avLst/>
          </a:prstGeom>
          <a:noFill/>
        </p:spPr>
        <p:txBody>
          <a:bodyPr wrap="none">
            <a:spAutoFit/>
          </a:bodyPr>
          <a:lstStyle/>
          <a:p>
            <a:pPr>
              <a:defRPr sz="2600" b="1">
                <a:solidFill>
                  <a:srgbClr val="FFFFFF"/>
                </a:solidFill>
                <a:latin typeface="Arial"/>
              </a:defRPr>
            </a:pPr>
            <a:r>
              <a:rPr lang="pt-BR" dirty="0"/>
              <a:t>Digital </a:t>
            </a:r>
            <a:r>
              <a:rPr lang="pt-BR" dirty="0" err="1"/>
              <a:t>Omnibus</a:t>
            </a:r>
            <a:r>
              <a:rPr lang="pt-BR" dirty="0"/>
              <a:t>- </a:t>
            </a:r>
            <a:r>
              <a:rPr lang="pt-BR" dirty="0" err="1"/>
              <a:t>Europe</a:t>
            </a:r>
            <a:endParaRPr dirty="0"/>
          </a:p>
        </p:txBody>
      </p:sp>
      <p:sp>
        <p:nvSpPr>
          <p:cNvPr id="7" name="Rounded Rectangle 6">
            <a:extLst>
              <a:ext uri="{FF2B5EF4-FFF2-40B4-BE49-F238E27FC236}">
                <a16:creationId xmlns:a16="http://schemas.microsoft.com/office/drawing/2014/main" id="{3B42C0E0-F6E2-D37A-4479-FE664313A19A}"/>
              </a:ext>
            </a:extLst>
          </p:cNvPr>
          <p:cNvSpPr/>
          <p:nvPr/>
        </p:nvSpPr>
        <p:spPr>
          <a:xfrm>
            <a:off x="685800" y="1965960"/>
            <a:ext cx="5257800" cy="3429000"/>
          </a:xfrm>
          <a:prstGeom prst="roundRect">
            <a:avLst/>
          </a:prstGeom>
          <a:solidFill>
            <a:srgbClr val="F4F7F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a:extLst>
              <a:ext uri="{FF2B5EF4-FFF2-40B4-BE49-F238E27FC236}">
                <a16:creationId xmlns:a16="http://schemas.microsoft.com/office/drawing/2014/main" id="{1A319F9E-8541-473D-DECA-02478EDB729D}"/>
              </a:ext>
            </a:extLst>
          </p:cNvPr>
          <p:cNvSpPr txBox="1"/>
          <p:nvPr/>
        </p:nvSpPr>
        <p:spPr>
          <a:xfrm>
            <a:off x="960120" y="2212848"/>
            <a:ext cx="4663440" cy="312906"/>
          </a:xfrm>
          <a:prstGeom prst="rect">
            <a:avLst/>
          </a:prstGeom>
          <a:noFill/>
        </p:spPr>
        <p:txBody>
          <a:bodyPr wrap="square" lIns="50800" tIns="25400" rIns="50800" bIns="25400">
            <a:spAutoFit/>
          </a:bodyPr>
          <a:lstStyle/>
          <a:p>
            <a:pPr algn="l">
              <a:defRPr sz="1700" b="1">
                <a:solidFill>
                  <a:srgbClr val="357EF4"/>
                </a:solidFill>
                <a:latin typeface="Arial"/>
              </a:defRPr>
            </a:pPr>
            <a:r>
              <a:rPr dirty="0"/>
              <a:t>a) </a:t>
            </a:r>
            <a:r>
              <a:rPr lang="pt-BR" dirty="0"/>
              <a:t>Non personal data- Art. 3(1)a </a:t>
            </a:r>
            <a:endParaRPr dirty="0"/>
          </a:p>
        </p:txBody>
      </p:sp>
      <p:sp>
        <p:nvSpPr>
          <p:cNvPr id="9" name="TextBox 8">
            <a:extLst>
              <a:ext uri="{FF2B5EF4-FFF2-40B4-BE49-F238E27FC236}">
                <a16:creationId xmlns:a16="http://schemas.microsoft.com/office/drawing/2014/main" id="{06C2B778-A9AA-4294-31E4-04F76C39EB87}"/>
              </a:ext>
            </a:extLst>
          </p:cNvPr>
          <p:cNvSpPr txBox="1"/>
          <p:nvPr/>
        </p:nvSpPr>
        <p:spPr>
          <a:xfrm>
            <a:off x="960120" y="2597417"/>
            <a:ext cx="4892040" cy="2675091"/>
          </a:xfrm>
          <a:prstGeom prst="rect">
            <a:avLst/>
          </a:prstGeom>
          <a:noFill/>
        </p:spPr>
        <p:txBody>
          <a:bodyPr wrap="square" lIns="50800" tIns="25400" rIns="50800" bIns="25400">
            <a:spAutoFit/>
          </a:bodyPr>
          <a:lstStyle/>
          <a:p>
            <a:r>
              <a:rPr lang="pt-BR" sz="1550" dirty="0"/>
              <a:t>“</a:t>
            </a:r>
            <a:r>
              <a:rPr lang="pt-BR" sz="1550" dirty="0" err="1"/>
              <a:t>Information</a:t>
            </a:r>
            <a:r>
              <a:rPr lang="pt-BR" sz="1550" dirty="0"/>
              <a:t> </a:t>
            </a:r>
            <a:r>
              <a:rPr lang="pt-BR" sz="1550" dirty="0" err="1"/>
              <a:t>relating</a:t>
            </a:r>
            <a:r>
              <a:rPr lang="pt-BR" sz="1550" dirty="0"/>
              <a:t> </a:t>
            </a:r>
            <a:r>
              <a:rPr lang="pt-BR" sz="1550" dirty="0" err="1"/>
              <a:t>to</a:t>
            </a:r>
            <a:r>
              <a:rPr lang="pt-BR" sz="1550" dirty="0"/>
              <a:t> a natural </a:t>
            </a:r>
            <a:r>
              <a:rPr lang="pt-BR" sz="1550" dirty="0" err="1"/>
              <a:t>person</a:t>
            </a:r>
            <a:r>
              <a:rPr lang="pt-BR" sz="1550" dirty="0"/>
              <a:t> </a:t>
            </a:r>
            <a:r>
              <a:rPr lang="pt-BR" sz="1550" dirty="0" err="1"/>
              <a:t>is</a:t>
            </a:r>
            <a:r>
              <a:rPr lang="pt-BR" sz="1550" dirty="0"/>
              <a:t> </a:t>
            </a:r>
            <a:r>
              <a:rPr lang="pt-BR" sz="1550" dirty="0" err="1"/>
              <a:t>not</a:t>
            </a:r>
            <a:r>
              <a:rPr lang="pt-BR" sz="1550" dirty="0"/>
              <a:t> </a:t>
            </a:r>
            <a:r>
              <a:rPr lang="pt-BR" sz="1550" dirty="0" err="1"/>
              <a:t>necessarily</a:t>
            </a:r>
            <a:r>
              <a:rPr lang="pt-BR" sz="1550" dirty="0"/>
              <a:t> personal data for </a:t>
            </a:r>
            <a:r>
              <a:rPr lang="pt-BR" sz="1550" dirty="0" err="1"/>
              <a:t>every</a:t>
            </a:r>
            <a:r>
              <a:rPr lang="pt-BR" sz="1550" dirty="0"/>
              <a:t> </a:t>
            </a:r>
            <a:r>
              <a:rPr lang="pt-BR" sz="1550" dirty="0" err="1"/>
              <a:t>other</a:t>
            </a:r>
            <a:r>
              <a:rPr lang="pt-BR" sz="1550" dirty="0"/>
              <a:t> </a:t>
            </a:r>
            <a:r>
              <a:rPr lang="pt-BR" sz="1550" dirty="0" err="1"/>
              <a:t>person</a:t>
            </a:r>
            <a:r>
              <a:rPr lang="pt-BR" sz="1550" dirty="0"/>
              <a:t> </a:t>
            </a:r>
            <a:r>
              <a:rPr lang="pt-BR" sz="1550" dirty="0" err="1"/>
              <a:t>or</a:t>
            </a:r>
            <a:r>
              <a:rPr lang="pt-BR" sz="1550" dirty="0"/>
              <a:t> </a:t>
            </a:r>
            <a:r>
              <a:rPr lang="pt-BR" sz="1550" dirty="0" err="1"/>
              <a:t>entity</a:t>
            </a:r>
            <a:r>
              <a:rPr lang="pt-BR" sz="1550" dirty="0"/>
              <a:t>, </a:t>
            </a:r>
            <a:r>
              <a:rPr lang="pt-BR" sz="1550" dirty="0" err="1"/>
              <a:t>merely</a:t>
            </a:r>
            <a:r>
              <a:rPr lang="pt-BR" sz="1550" dirty="0"/>
              <a:t> </a:t>
            </a:r>
            <a:r>
              <a:rPr lang="pt-BR" sz="1550" dirty="0" err="1"/>
              <a:t>because</a:t>
            </a:r>
            <a:r>
              <a:rPr lang="pt-BR" sz="1550" dirty="0"/>
              <a:t> </a:t>
            </a:r>
            <a:r>
              <a:rPr lang="pt-BR" sz="1550" dirty="0" err="1"/>
              <a:t>another</a:t>
            </a:r>
            <a:r>
              <a:rPr lang="pt-BR" sz="1550" dirty="0"/>
              <a:t> </a:t>
            </a:r>
            <a:r>
              <a:rPr lang="pt-BR" sz="1550" dirty="0" err="1"/>
              <a:t>entity</a:t>
            </a:r>
            <a:r>
              <a:rPr lang="pt-BR" sz="1550" dirty="0"/>
              <a:t> </a:t>
            </a:r>
            <a:r>
              <a:rPr lang="pt-BR" sz="1550" dirty="0" err="1"/>
              <a:t>can</a:t>
            </a:r>
            <a:r>
              <a:rPr lang="pt-BR" sz="1550" dirty="0"/>
              <a:t> </a:t>
            </a:r>
            <a:r>
              <a:rPr lang="pt-BR" sz="1550" dirty="0" err="1"/>
              <a:t>identify</a:t>
            </a:r>
            <a:r>
              <a:rPr lang="pt-BR" sz="1550" dirty="0"/>
              <a:t> </a:t>
            </a:r>
            <a:r>
              <a:rPr lang="pt-BR" sz="1550" dirty="0" err="1"/>
              <a:t>that</a:t>
            </a:r>
            <a:r>
              <a:rPr lang="pt-BR" sz="1550" dirty="0"/>
              <a:t> natural </a:t>
            </a:r>
            <a:r>
              <a:rPr lang="pt-BR" sz="1550" dirty="0" err="1"/>
              <a:t>person</a:t>
            </a:r>
            <a:r>
              <a:rPr lang="pt-BR" sz="1550" dirty="0"/>
              <a:t>. </a:t>
            </a:r>
            <a:r>
              <a:rPr lang="pt-BR" sz="1550" dirty="0" err="1"/>
              <a:t>Information</a:t>
            </a:r>
            <a:r>
              <a:rPr lang="pt-BR" sz="1550" dirty="0"/>
              <a:t> </a:t>
            </a:r>
            <a:r>
              <a:rPr lang="pt-BR" sz="1550" dirty="0" err="1"/>
              <a:t>shall</a:t>
            </a:r>
            <a:r>
              <a:rPr lang="pt-BR" sz="1550" dirty="0"/>
              <a:t> </a:t>
            </a:r>
            <a:r>
              <a:rPr lang="pt-BR" sz="1550" dirty="0" err="1"/>
              <a:t>not</a:t>
            </a:r>
            <a:r>
              <a:rPr lang="pt-BR" sz="1550" dirty="0"/>
              <a:t> </a:t>
            </a:r>
            <a:r>
              <a:rPr lang="pt-BR" sz="1550" dirty="0" err="1"/>
              <a:t>be</a:t>
            </a:r>
            <a:r>
              <a:rPr lang="pt-BR" sz="1550" dirty="0"/>
              <a:t> personal for a </a:t>
            </a:r>
            <a:r>
              <a:rPr lang="pt-BR" sz="1550" dirty="0" err="1"/>
              <a:t>given</a:t>
            </a:r>
            <a:r>
              <a:rPr lang="pt-BR" sz="1550" dirty="0"/>
              <a:t> </a:t>
            </a:r>
            <a:r>
              <a:rPr lang="pt-BR" sz="1550" dirty="0" err="1"/>
              <a:t>entity</a:t>
            </a:r>
            <a:r>
              <a:rPr lang="pt-BR" sz="1550" dirty="0"/>
              <a:t> </a:t>
            </a:r>
            <a:r>
              <a:rPr lang="pt-BR" sz="1550" dirty="0" err="1"/>
              <a:t>where</a:t>
            </a:r>
            <a:r>
              <a:rPr lang="pt-BR" sz="1550" dirty="0"/>
              <a:t> </a:t>
            </a:r>
            <a:r>
              <a:rPr lang="pt-BR" sz="1550" dirty="0" err="1"/>
              <a:t>that</a:t>
            </a:r>
            <a:r>
              <a:rPr lang="pt-BR" sz="1550" dirty="0"/>
              <a:t> </a:t>
            </a:r>
            <a:r>
              <a:rPr lang="pt-BR" sz="1550" dirty="0" err="1"/>
              <a:t>entity</a:t>
            </a:r>
            <a:r>
              <a:rPr lang="pt-BR" sz="1550" dirty="0"/>
              <a:t> </a:t>
            </a:r>
            <a:r>
              <a:rPr lang="pt-BR" sz="1550" dirty="0" err="1"/>
              <a:t>cannot</a:t>
            </a:r>
            <a:r>
              <a:rPr lang="pt-BR" sz="1550" dirty="0"/>
              <a:t> </a:t>
            </a:r>
            <a:r>
              <a:rPr lang="pt-BR" sz="1550" dirty="0" err="1"/>
              <a:t>identify</a:t>
            </a:r>
            <a:r>
              <a:rPr lang="pt-BR" sz="1550" dirty="0"/>
              <a:t> </a:t>
            </a:r>
            <a:r>
              <a:rPr lang="pt-BR" sz="1550" dirty="0" err="1"/>
              <a:t>the</a:t>
            </a:r>
            <a:r>
              <a:rPr lang="pt-BR" sz="1550" dirty="0"/>
              <a:t> natural </a:t>
            </a:r>
            <a:r>
              <a:rPr lang="pt-BR" sz="1550" dirty="0" err="1"/>
              <a:t>person</a:t>
            </a:r>
            <a:r>
              <a:rPr lang="pt-BR" sz="1550" dirty="0"/>
              <a:t> </a:t>
            </a:r>
            <a:r>
              <a:rPr lang="pt-BR" sz="1550" dirty="0" err="1"/>
              <a:t>to</a:t>
            </a:r>
            <a:r>
              <a:rPr lang="pt-BR" sz="1550" dirty="0"/>
              <a:t> </a:t>
            </a:r>
            <a:r>
              <a:rPr lang="pt-BR" sz="1550" dirty="0" err="1"/>
              <a:t>whom</a:t>
            </a:r>
            <a:r>
              <a:rPr lang="pt-BR" sz="1550" dirty="0"/>
              <a:t> </a:t>
            </a:r>
            <a:r>
              <a:rPr lang="pt-BR" sz="1550" dirty="0" err="1"/>
              <a:t>the</a:t>
            </a:r>
            <a:r>
              <a:rPr lang="pt-BR" sz="1550" dirty="0"/>
              <a:t> </a:t>
            </a:r>
            <a:r>
              <a:rPr lang="pt-BR" sz="1550" dirty="0" err="1"/>
              <a:t>information</a:t>
            </a:r>
            <a:r>
              <a:rPr lang="pt-BR" sz="1550" dirty="0"/>
              <a:t> relates, </a:t>
            </a:r>
            <a:r>
              <a:rPr lang="pt-BR" sz="1550" dirty="0" err="1"/>
              <a:t>taking</a:t>
            </a:r>
            <a:r>
              <a:rPr lang="pt-BR" sz="1550" dirty="0"/>
              <a:t> </a:t>
            </a:r>
            <a:r>
              <a:rPr lang="pt-BR" sz="1550" dirty="0" err="1"/>
              <a:t>into</a:t>
            </a:r>
            <a:r>
              <a:rPr lang="pt-BR" sz="1550" dirty="0"/>
              <a:t> </a:t>
            </a:r>
            <a:r>
              <a:rPr lang="pt-BR" sz="1550" dirty="0" err="1"/>
              <a:t>account</a:t>
            </a:r>
            <a:r>
              <a:rPr lang="pt-BR" sz="1550" dirty="0"/>
              <a:t> </a:t>
            </a:r>
            <a:r>
              <a:rPr lang="pt-BR" sz="1550" dirty="0" err="1"/>
              <a:t>the</a:t>
            </a:r>
            <a:r>
              <a:rPr lang="pt-BR" sz="1550" dirty="0"/>
              <a:t> </a:t>
            </a:r>
            <a:r>
              <a:rPr lang="pt-BR" sz="1550" dirty="0" err="1"/>
              <a:t>means</a:t>
            </a:r>
            <a:r>
              <a:rPr lang="pt-BR" sz="1550" dirty="0"/>
              <a:t> </a:t>
            </a:r>
            <a:r>
              <a:rPr lang="pt-BR" sz="1550" dirty="0" err="1"/>
              <a:t>reasonably</a:t>
            </a:r>
            <a:r>
              <a:rPr lang="pt-BR" sz="1550" dirty="0"/>
              <a:t> </a:t>
            </a:r>
            <a:r>
              <a:rPr lang="pt-BR" sz="1550" dirty="0" err="1"/>
              <a:t>likely</a:t>
            </a:r>
            <a:r>
              <a:rPr lang="pt-BR" sz="1550" dirty="0"/>
              <a:t> </a:t>
            </a:r>
            <a:r>
              <a:rPr lang="pt-BR" sz="1550" dirty="0" err="1"/>
              <a:t>to</a:t>
            </a:r>
            <a:r>
              <a:rPr lang="pt-BR" sz="1550" dirty="0"/>
              <a:t> </a:t>
            </a:r>
            <a:r>
              <a:rPr lang="pt-BR" sz="1550" dirty="0" err="1"/>
              <a:t>be</a:t>
            </a:r>
            <a:r>
              <a:rPr lang="pt-BR" sz="1550" dirty="0"/>
              <a:t> </a:t>
            </a:r>
            <a:r>
              <a:rPr lang="pt-BR" sz="1550" dirty="0" err="1"/>
              <a:t>used</a:t>
            </a:r>
            <a:r>
              <a:rPr lang="pt-BR" sz="1550" dirty="0"/>
              <a:t> </a:t>
            </a:r>
            <a:r>
              <a:rPr lang="pt-BR" sz="1550" dirty="0" err="1"/>
              <a:t>by</a:t>
            </a:r>
            <a:r>
              <a:rPr lang="pt-BR" sz="1550" dirty="0"/>
              <a:t> </a:t>
            </a:r>
            <a:r>
              <a:rPr lang="pt-BR" sz="1550" dirty="0" err="1"/>
              <a:t>that</a:t>
            </a:r>
            <a:r>
              <a:rPr lang="pt-BR" sz="1550" dirty="0"/>
              <a:t> </a:t>
            </a:r>
            <a:r>
              <a:rPr lang="pt-BR" sz="1550" dirty="0" err="1"/>
              <a:t>entity</a:t>
            </a:r>
            <a:r>
              <a:rPr lang="pt-BR" sz="1550" dirty="0"/>
              <a:t>. </a:t>
            </a:r>
            <a:r>
              <a:rPr lang="pt-BR" sz="1550" dirty="0" err="1"/>
              <a:t>Such</a:t>
            </a:r>
            <a:r>
              <a:rPr lang="pt-BR" sz="1550" dirty="0"/>
              <a:t> </a:t>
            </a:r>
            <a:r>
              <a:rPr lang="pt-BR" sz="1550" dirty="0" err="1"/>
              <a:t>information</a:t>
            </a:r>
            <a:r>
              <a:rPr lang="pt-BR" sz="1550" dirty="0"/>
              <a:t> does </a:t>
            </a:r>
            <a:r>
              <a:rPr lang="pt-BR" sz="1550" dirty="0" err="1"/>
              <a:t>not</a:t>
            </a:r>
            <a:r>
              <a:rPr lang="pt-BR" sz="1550" dirty="0"/>
              <a:t> </a:t>
            </a:r>
            <a:r>
              <a:rPr lang="pt-BR" sz="1550" dirty="0" err="1"/>
              <a:t>become</a:t>
            </a:r>
            <a:r>
              <a:rPr lang="pt-BR" sz="1550" dirty="0"/>
              <a:t> personal for </a:t>
            </a:r>
            <a:r>
              <a:rPr lang="pt-BR" sz="1550" dirty="0" err="1"/>
              <a:t>that</a:t>
            </a:r>
            <a:r>
              <a:rPr lang="pt-BR" sz="1550" dirty="0"/>
              <a:t> </a:t>
            </a:r>
            <a:r>
              <a:rPr lang="pt-BR" sz="1550" dirty="0" err="1"/>
              <a:t>entity</a:t>
            </a:r>
            <a:r>
              <a:rPr lang="pt-BR" sz="1550" dirty="0"/>
              <a:t> </a:t>
            </a:r>
            <a:r>
              <a:rPr lang="pt-BR" sz="1550" dirty="0" err="1"/>
              <a:t>merely</a:t>
            </a:r>
            <a:r>
              <a:rPr lang="pt-BR" sz="1550" dirty="0"/>
              <a:t> </a:t>
            </a:r>
            <a:r>
              <a:rPr lang="pt-BR" sz="1550" dirty="0" err="1"/>
              <a:t>because</a:t>
            </a:r>
            <a:r>
              <a:rPr lang="pt-BR" sz="1550" dirty="0"/>
              <a:t> a </a:t>
            </a:r>
            <a:r>
              <a:rPr lang="pt-BR" sz="1550" dirty="0" err="1"/>
              <a:t>potential</a:t>
            </a:r>
            <a:r>
              <a:rPr lang="pt-BR" sz="1550" dirty="0"/>
              <a:t> </a:t>
            </a:r>
            <a:r>
              <a:rPr lang="pt-BR" sz="1550" dirty="0" err="1"/>
              <a:t>subsequent</a:t>
            </a:r>
            <a:r>
              <a:rPr lang="pt-BR" sz="1550" dirty="0"/>
              <a:t> </a:t>
            </a:r>
            <a:r>
              <a:rPr lang="pt-BR" sz="1550" dirty="0" err="1"/>
              <a:t>recipient</a:t>
            </a:r>
            <a:r>
              <a:rPr lang="pt-BR" sz="1550" dirty="0"/>
              <a:t> </a:t>
            </a:r>
            <a:r>
              <a:rPr lang="pt-BR" sz="1550" dirty="0" err="1"/>
              <a:t>has</a:t>
            </a:r>
            <a:r>
              <a:rPr lang="pt-BR" sz="1550" dirty="0"/>
              <a:t> </a:t>
            </a:r>
            <a:r>
              <a:rPr lang="pt-BR" sz="1550" dirty="0" err="1"/>
              <a:t>means</a:t>
            </a:r>
            <a:r>
              <a:rPr lang="pt-BR" sz="1550" dirty="0"/>
              <a:t> </a:t>
            </a:r>
            <a:r>
              <a:rPr lang="pt-BR" sz="1550" dirty="0" err="1"/>
              <a:t>reasonably</a:t>
            </a:r>
            <a:r>
              <a:rPr lang="pt-BR" sz="1550" dirty="0"/>
              <a:t> </a:t>
            </a:r>
            <a:r>
              <a:rPr lang="pt-BR" sz="1550" dirty="0" err="1"/>
              <a:t>likely</a:t>
            </a:r>
            <a:r>
              <a:rPr lang="pt-BR" sz="1550" dirty="0"/>
              <a:t> </a:t>
            </a:r>
            <a:r>
              <a:rPr lang="pt-BR" sz="1550" dirty="0" err="1"/>
              <a:t>to</a:t>
            </a:r>
            <a:r>
              <a:rPr lang="pt-BR" sz="1550" dirty="0"/>
              <a:t> </a:t>
            </a:r>
            <a:r>
              <a:rPr lang="pt-BR" sz="1550" dirty="0" err="1"/>
              <a:t>be</a:t>
            </a:r>
            <a:r>
              <a:rPr lang="pt-BR" sz="1550" dirty="0"/>
              <a:t> </a:t>
            </a:r>
            <a:r>
              <a:rPr lang="pt-BR" sz="1550" dirty="0" err="1"/>
              <a:t>used</a:t>
            </a:r>
            <a:r>
              <a:rPr lang="pt-BR" sz="1550" dirty="0"/>
              <a:t> </a:t>
            </a:r>
            <a:r>
              <a:rPr lang="pt-BR" sz="1550" dirty="0" err="1"/>
              <a:t>to</a:t>
            </a:r>
            <a:r>
              <a:rPr lang="pt-BR" sz="1550" dirty="0"/>
              <a:t> </a:t>
            </a:r>
            <a:r>
              <a:rPr lang="pt-BR" sz="1550" dirty="0" err="1"/>
              <a:t>identify</a:t>
            </a:r>
            <a:r>
              <a:rPr lang="pt-BR" sz="1550" dirty="0"/>
              <a:t> </a:t>
            </a:r>
            <a:r>
              <a:rPr lang="pt-BR" sz="1550" dirty="0" err="1"/>
              <a:t>the</a:t>
            </a:r>
            <a:r>
              <a:rPr lang="pt-BR" sz="1550" dirty="0"/>
              <a:t> natural </a:t>
            </a:r>
            <a:r>
              <a:rPr lang="pt-BR" sz="1550" dirty="0" err="1"/>
              <a:t>person</a:t>
            </a:r>
            <a:r>
              <a:rPr lang="pt-BR" sz="1550" dirty="0"/>
              <a:t> </a:t>
            </a:r>
            <a:r>
              <a:rPr lang="pt-BR" sz="1550" dirty="0" err="1"/>
              <a:t>to</a:t>
            </a:r>
            <a:r>
              <a:rPr lang="pt-BR" sz="1550" dirty="0"/>
              <a:t> </a:t>
            </a:r>
            <a:r>
              <a:rPr lang="pt-BR" sz="1550" dirty="0" err="1"/>
              <a:t>whom</a:t>
            </a:r>
            <a:r>
              <a:rPr lang="pt-BR" sz="1550" dirty="0"/>
              <a:t> </a:t>
            </a:r>
            <a:r>
              <a:rPr lang="pt-BR" sz="1550" dirty="0" err="1"/>
              <a:t>the</a:t>
            </a:r>
            <a:r>
              <a:rPr lang="pt-BR" sz="1550" dirty="0"/>
              <a:t> </a:t>
            </a:r>
            <a:r>
              <a:rPr lang="pt-BR" sz="1550" dirty="0" err="1"/>
              <a:t>information</a:t>
            </a:r>
            <a:r>
              <a:rPr lang="pt-BR" sz="1550" dirty="0"/>
              <a:t> relates.”</a:t>
            </a:r>
          </a:p>
        </p:txBody>
      </p:sp>
      <p:sp>
        <p:nvSpPr>
          <p:cNvPr id="10" name="Rounded Rectangle 9">
            <a:extLst>
              <a:ext uri="{FF2B5EF4-FFF2-40B4-BE49-F238E27FC236}">
                <a16:creationId xmlns:a16="http://schemas.microsoft.com/office/drawing/2014/main" id="{81F17B08-2C02-7A1C-44BA-140B3DD63C17}"/>
              </a:ext>
            </a:extLst>
          </p:cNvPr>
          <p:cNvSpPr/>
          <p:nvPr/>
        </p:nvSpPr>
        <p:spPr>
          <a:xfrm>
            <a:off x="6217920" y="1965960"/>
            <a:ext cx="5257800" cy="3429000"/>
          </a:xfrm>
          <a:prstGeom prst="roundRect">
            <a:avLst/>
          </a:prstGeom>
          <a:solidFill>
            <a:srgbClr val="F4F7F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a:extLst>
              <a:ext uri="{FF2B5EF4-FFF2-40B4-BE49-F238E27FC236}">
                <a16:creationId xmlns:a16="http://schemas.microsoft.com/office/drawing/2014/main" id="{A07EF3DD-807C-20A0-A64D-7F43B7573BF3}"/>
              </a:ext>
            </a:extLst>
          </p:cNvPr>
          <p:cNvSpPr txBox="1"/>
          <p:nvPr/>
        </p:nvSpPr>
        <p:spPr>
          <a:xfrm>
            <a:off x="6492240" y="2212848"/>
            <a:ext cx="4663440" cy="312906"/>
          </a:xfrm>
          <a:prstGeom prst="rect">
            <a:avLst/>
          </a:prstGeom>
          <a:noFill/>
        </p:spPr>
        <p:txBody>
          <a:bodyPr wrap="square" lIns="50800" tIns="25400" rIns="50800" bIns="25400">
            <a:spAutoFit/>
          </a:bodyPr>
          <a:lstStyle/>
          <a:p>
            <a:pPr algn="l">
              <a:defRPr sz="1700" b="1">
                <a:solidFill>
                  <a:srgbClr val="357EF4"/>
                </a:solidFill>
                <a:latin typeface="Arial"/>
              </a:defRPr>
            </a:pPr>
            <a:r>
              <a:rPr dirty="0"/>
              <a:t>b) </a:t>
            </a:r>
            <a:r>
              <a:rPr lang="pt-BR" dirty="0"/>
              <a:t>Recital 27 </a:t>
            </a:r>
            <a:r>
              <a:rPr lang="pt-BR" dirty="0" err="1"/>
              <a:t>Pseudomnization</a:t>
            </a:r>
            <a:endParaRPr dirty="0"/>
          </a:p>
        </p:txBody>
      </p:sp>
      <p:sp>
        <p:nvSpPr>
          <p:cNvPr id="12" name="TextBox 11">
            <a:extLst>
              <a:ext uri="{FF2B5EF4-FFF2-40B4-BE49-F238E27FC236}">
                <a16:creationId xmlns:a16="http://schemas.microsoft.com/office/drawing/2014/main" id="{9B20DA01-1B56-9B49-7D4A-13B787E8582F}"/>
              </a:ext>
            </a:extLst>
          </p:cNvPr>
          <p:cNvSpPr txBox="1"/>
          <p:nvPr/>
        </p:nvSpPr>
        <p:spPr>
          <a:xfrm>
            <a:off x="6492240" y="2597417"/>
            <a:ext cx="4739640" cy="2498120"/>
          </a:xfrm>
          <a:prstGeom prst="rect">
            <a:avLst/>
          </a:prstGeom>
          <a:noFill/>
        </p:spPr>
        <p:txBody>
          <a:bodyPr wrap="square" lIns="50800" tIns="25400" rIns="50800" bIns="25400">
            <a:spAutoFit/>
          </a:bodyPr>
          <a:lstStyle/>
          <a:p>
            <a:pPr lvl="0"/>
            <a:r>
              <a:rPr lang="pt-BR" sz="1600" b="1" dirty="0"/>
              <a:t>Entity-</a:t>
            </a:r>
            <a:r>
              <a:rPr lang="pt-BR" sz="1600" b="1" dirty="0" err="1"/>
              <a:t>specific</a:t>
            </a:r>
            <a:r>
              <a:rPr lang="pt-BR" sz="1600" b="1" dirty="0"/>
              <a:t> </a:t>
            </a:r>
            <a:r>
              <a:rPr lang="pt-BR" sz="1600" b="1" dirty="0" err="1"/>
              <a:t>identifiability</a:t>
            </a:r>
            <a:r>
              <a:rPr lang="pt-BR" sz="1600" b="1" dirty="0"/>
              <a:t>:</a:t>
            </a:r>
            <a:r>
              <a:rPr lang="pt-BR" sz="1600" dirty="0"/>
              <a:t> </a:t>
            </a:r>
            <a:r>
              <a:rPr lang="pt-BR" sz="1600" dirty="0" err="1"/>
              <a:t>Information</a:t>
            </a:r>
            <a:r>
              <a:rPr lang="pt-BR" sz="1600" dirty="0"/>
              <a:t> </a:t>
            </a:r>
            <a:r>
              <a:rPr lang="pt-BR" sz="1600" dirty="0" err="1"/>
              <a:t>is</a:t>
            </a:r>
            <a:r>
              <a:rPr lang="pt-BR" sz="1600" dirty="0"/>
              <a:t> </a:t>
            </a:r>
            <a:r>
              <a:rPr lang="pt-BR" sz="1600" dirty="0" err="1"/>
              <a:t>not</a:t>
            </a:r>
            <a:r>
              <a:rPr lang="pt-BR" sz="1600" dirty="0"/>
              <a:t> personal data for </a:t>
            </a:r>
            <a:r>
              <a:rPr lang="pt-BR" sz="1600" dirty="0" err="1"/>
              <a:t>an</a:t>
            </a:r>
            <a:r>
              <a:rPr lang="pt-BR" sz="1600" dirty="0"/>
              <a:t> </a:t>
            </a:r>
            <a:r>
              <a:rPr lang="pt-BR" sz="1600" dirty="0" err="1"/>
              <a:t>entity</a:t>
            </a:r>
            <a:r>
              <a:rPr lang="pt-BR" sz="1600" dirty="0"/>
              <a:t> </a:t>
            </a:r>
            <a:r>
              <a:rPr lang="pt-BR" sz="1600" dirty="0" err="1"/>
              <a:t>that</a:t>
            </a:r>
            <a:r>
              <a:rPr lang="pt-BR" sz="1600" dirty="0"/>
              <a:t> </a:t>
            </a:r>
            <a:r>
              <a:rPr lang="pt-BR" sz="1600" dirty="0" err="1"/>
              <a:t>lacks</a:t>
            </a:r>
            <a:r>
              <a:rPr lang="pt-BR" sz="1600" dirty="0"/>
              <a:t> </a:t>
            </a:r>
            <a:r>
              <a:rPr lang="pt-BR" sz="1600" dirty="0" err="1"/>
              <a:t>means</a:t>
            </a:r>
            <a:r>
              <a:rPr lang="pt-BR" sz="1600" dirty="0"/>
              <a:t> </a:t>
            </a:r>
            <a:r>
              <a:rPr lang="pt-BR" sz="1600" dirty="0" err="1"/>
              <a:t>reasonably</a:t>
            </a:r>
            <a:r>
              <a:rPr lang="pt-BR" sz="1600" dirty="0"/>
              <a:t> </a:t>
            </a:r>
            <a:r>
              <a:rPr lang="pt-BR" sz="1600" dirty="0" err="1"/>
              <a:t>likely</a:t>
            </a:r>
            <a:r>
              <a:rPr lang="pt-BR" sz="1600" dirty="0"/>
              <a:t> </a:t>
            </a:r>
            <a:r>
              <a:rPr lang="pt-BR" sz="1600" dirty="0" err="1"/>
              <a:t>to</a:t>
            </a:r>
            <a:r>
              <a:rPr lang="pt-BR" sz="1600" dirty="0"/>
              <a:t> </a:t>
            </a:r>
            <a:r>
              <a:rPr lang="pt-BR" sz="1600" dirty="0" err="1"/>
              <a:t>identify</a:t>
            </a:r>
            <a:r>
              <a:rPr lang="pt-BR" sz="1600" dirty="0"/>
              <a:t> </a:t>
            </a:r>
            <a:r>
              <a:rPr lang="pt-BR" sz="1600" dirty="0" err="1"/>
              <a:t>the</a:t>
            </a:r>
            <a:r>
              <a:rPr lang="pt-BR" sz="1600" dirty="0"/>
              <a:t> individual. </a:t>
            </a:r>
          </a:p>
          <a:p>
            <a:pPr lvl="0"/>
            <a:r>
              <a:rPr lang="pt-BR" sz="1600" b="1" dirty="0"/>
              <a:t>No </a:t>
            </a:r>
            <a:r>
              <a:rPr lang="pt-BR" sz="1600" b="1" dirty="0" err="1"/>
              <a:t>automatic</a:t>
            </a:r>
            <a:r>
              <a:rPr lang="pt-BR" sz="1600" b="1" dirty="0"/>
              <a:t> </a:t>
            </a:r>
            <a:r>
              <a:rPr lang="pt-BR" sz="1600" b="1" dirty="0" err="1"/>
              <a:t>spillover</a:t>
            </a:r>
            <a:r>
              <a:rPr lang="pt-BR" sz="1600" b="1" dirty="0"/>
              <a:t>:</a:t>
            </a:r>
            <a:r>
              <a:rPr lang="pt-BR" sz="1600" dirty="0"/>
              <a:t> The </a:t>
            </a:r>
            <a:r>
              <a:rPr lang="pt-BR" sz="1600" dirty="0" err="1"/>
              <a:t>ability</a:t>
            </a:r>
            <a:r>
              <a:rPr lang="pt-BR" sz="1600" dirty="0"/>
              <a:t> </a:t>
            </a:r>
            <a:r>
              <a:rPr lang="pt-BR" sz="1600" dirty="0" err="1"/>
              <a:t>of</a:t>
            </a:r>
            <a:r>
              <a:rPr lang="pt-BR" sz="1600" dirty="0"/>
              <a:t> </a:t>
            </a:r>
            <a:r>
              <a:rPr lang="pt-BR" sz="1600" dirty="0" err="1"/>
              <a:t>another</a:t>
            </a:r>
            <a:r>
              <a:rPr lang="pt-BR" sz="1600" dirty="0"/>
              <a:t> </a:t>
            </a:r>
            <a:r>
              <a:rPr lang="pt-BR" sz="1600" dirty="0" err="1"/>
              <a:t>or</a:t>
            </a:r>
            <a:r>
              <a:rPr lang="pt-BR" sz="1600" dirty="0"/>
              <a:t> </a:t>
            </a:r>
            <a:r>
              <a:rPr lang="pt-BR" sz="1600" dirty="0" err="1"/>
              <a:t>subsequent</a:t>
            </a:r>
            <a:r>
              <a:rPr lang="pt-BR" sz="1600" dirty="0"/>
              <a:t> </a:t>
            </a:r>
            <a:r>
              <a:rPr lang="pt-BR" sz="1600" dirty="0" err="1"/>
              <a:t>entity</a:t>
            </a:r>
            <a:r>
              <a:rPr lang="pt-BR" sz="1600" dirty="0"/>
              <a:t> </a:t>
            </a:r>
            <a:r>
              <a:rPr lang="pt-BR" sz="1600" dirty="0" err="1"/>
              <a:t>to</a:t>
            </a:r>
            <a:r>
              <a:rPr lang="pt-BR" sz="1600" dirty="0"/>
              <a:t> </a:t>
            </a:r>
            <a:r>
              <a:rPr lang="pt-BR" sz="1600" dirty="0" err="1"/>
              <a:t>identify</a:t>
            </a:r>
            <a:r>
              <a:rPr lang="pt-BR" sz="1600" dirty="0"/>
              <a:t> </a:t>
            </a:r>
            <a:r>
              <a:rPr lang="pt-BR" sz="1600" dirty="0" err="1"/>
              <a:t>the</a:t>
            </a:r>
            <a:r>
              <a:rPr lang="pt-BR" sz="1600" dirty="0"/>
              <a:t> individual does </a:t>
            </a:r>
            <a:r>
              <a:rPr lang="pt-BR" sz="1600" dirty="0" err="1"/>
              <a:t>not</a:t>
            </a:r>
            <a:r>
              <a:rPr lang="pt-BR" sz="1600" dirty="0"/>
              <a:t> make </a:t>
            </a:r>
            <a:r>
              <a:rPr lang="pt-BR" sz="1600" dirty="0" err="1"/>
              <a:t>the</a:t>
            </a:r>
            <a:r>
              <a:rPr lang="pt-BR" sz="1600" dirty="0"/>
              <a:t> </a:t>
            </a:r>
            <a:r>
              <a:rPr lang="pt-BR" sz="1600" dirty="0" err="1"/>
              <a:t>information</a:t>
            </a:r>
            <a:r>
              <a:rPr lang="pt-BR" sz="1600" dirty="0"/>
              <a:t> personal data for </a:t>
            </a:r>
            <a:r>
              <a:rPr lang="pt-BR" sz="1600" dirty="0" err="1"/>
              <a:t>the</a:t>
            </a:r>
            <a:r>
              <a:rPr lang="pt-BR" sz="1600" dirty="0"/>
              <a:t> </a:t>
            </a:r>
            <a:r>
              <a:rPr lang="pt-BR" sz="1600" dirty="0" err="1"/>
              <a:t>first</a:t>
            </a:r>
            <a:r>
              <a:rPr lang="pt-BR" sz="1600" dirty="0"/>
              <a:t> </a:t>
            </a:r>
            <a:r>
              <a:rPr lang="pt-BR" sz="1600" dirty="0" err="1"/>
              <a:t>entity</a:t>
            </a:r>
            <a:r>
              <a:rPr lang="pt-BR" sz="1600" dirty="0"/>
              <a:t>. </a:t>
            </a:r>
          </a:p>
          <a:p>
            <a:pPr lvl="0"/>
            <a:r>
              <a:rPr lang="pt-BR" sz="1600" b="1" dirty="0"/>
              <a:t>GDPR </a:t>
            </a:r>
            <a:r>
              <a:rPr lang="pt-BR" sz="1600" b="1" dirty="0" err="1"/>
              <a:t>scope</a:t>
            </a:r>
            <a:r>
              <a:rPr lang="pt-BR" sz="1600" b="1" dirty="0"/>
              <a:t>:</a:t>
            </a:r>
            <a:r>
              <a:rPr lang="pt-BR" sz="1600" dirty="0"/>
              <a:t> </a:t>
            </a:r>
            <a:r>
              <a:rPr lang="pt-BR" sz="1600" dirty="0" err="1"/>
              <a:t>An</a:t>
            </a:r>
            <a:r>
              <a:rPr lang="pt-BR" sz="1600" dirty="0"/>
              <a:t> </a:t>
            </a:r>
            <a:r>
              <a:rPr lang="pt-BR" sz="1600" dirty="0" err="1"/>
              <a:t>entity</a:t>
            </a:r>
            <a:r>
              <a:rPr lang="pt-BR" sz="1600" dirty="0"/>
              <a:t> for </a:t>
            </a:r>
            <a:r>
              <a:rPr lang="pt-BR" sz="1600" dirty="0" err="1"/>
              <a:t>which</a:t>
            </a:r>
            <a:r>
              <a:rPr lang="pt-BR" sz="1600" dirty="0"/>
              <a:t> </a:t>
            </a:r>
            <a:r>
              <a:rPr lang="pt-BR" sz="1600" dirty="0" err="1"/>
              <a:t>the</a:t>
            </a:r>
            <a:r>
              <a:rPr lang="pt-BR" sz="1600" dirty="0"/>
              <a:t> </a:t>
            </a:r>
            <a:r>
              <a:rPr lang="pt-BR" sz="1600" dirty="0" err="1"/>
              <a:t>information</a:t>
            </a:r>
            <a:r>
              <a:rPr lang="pt-BR" sz="1600" dirty="0"/>
              <a:t> </a:t>
            </a:r>
            <a:r>
              <a:rPr lang="pt-BR" sz="1600" dirty="0" err="1"/>
              <a:t>is</a:t>
            </a:r>
            <a:r>
              <a:rPr lang="pt-BR" sz="1600" dirty="0"/>
              <a:t> </a:t>
            </a:r>
            <a:r>
              <a:rPr lang="pt-BR" sz="1600" dirty="0" err="1"/>
              <a:t>not</a:t>
            </a:r>
            <a:r>
              <a:rPr lang="pt-BR" sz="1600" dirty="0"/>
              <a:t> personal data </a:t>
            </a:r>
            <a:r>
              <a:rPr lang="pt-BR" sz="1600" b="1" dirty="0"/>
              <a:t>does </a:t>
            </a:r>
            <a:r>
              <a:rPr lang="pt-BR" sz="1600" b="1" dirty="0" err="1"/>
              <a:t>not</a:t>
            </a:r>
            <a:r>
              <a:rPr lang="pt-BR" sz="1600" b="1" dirty="0"/>
              <a:t>, in </a:t>
            </a:r>
            <a:r>
              <a:rPr lang="pt-BR" sz="1600" b="1" dirty="0" err="1"/>
              <a:t>principle</a:t>
            </a:r>
            <a:r>
              <a:rPr lang="pt-BR" sz="1600" b="1" dirty="0"/>
              <a:t>, </a:t>
            </a:r>
            <a:r>
              <a:rPr lang="pt-BR" sz="1600" b="1" dirty="0" err="1"/>
              <a:t>fall</a:t>
            </a:r>
            <a:r>
              <a:rPr lang="pt-BR" sz="1600" b="1" dirty="0"/>
              <a:t> </a:t>
            </a:r>
            <a:r>
              <a:rPr lang="pt-BR" sz="1600" b="1" dirty="0" err="1"/>
              <a:t>within</a:t>
            </a:r>
            <a:r>
              <a:rPr lang="pt-BR" sz="1600" b="1" dirty="0"/>
              <a:t> </a:t>
            </a:r>
            <a:r>
              <a:rPr lang="pt-BR" sz="1600" b="1" dirty="0" err="1"/>
              <a:t>the</a:t>
            </a:r>
            <a:r>
              <a:rPr lang="pt-BR" sz="1600" b="1" dirty="0"/>
              <a:t> </a:t>
            </a:r>
            <a:r>
              <a:rPr lang="pt-BR" sz="1600" b="1" dirty="0" err="1"/>
              <a:t>scope</a:t>
            </a:r>
            <a:r>
              <a:rPr lang="pt-BR" sz="1600" b="1" dirty="0"/>
              <a:t> </a:t>
            </a:r>
            <a:r>
              <a:rPr lang="pt-BR" sz="1600" b="1" dirty="0" err="1"/>
              <a:t>of</a:t>
            </a:r>
            <a:r>
              <a:rPr lang="pt-BR" sz="1600" b="1" dirty="0"/>
              <a:t> </a:t>
            </a:r>
            <a:r>
              <a:rPr lang="pt-BR" sz="1600" b="1" dirty="0" err="1"/>
              <a:t>the</a:t>
            </a:r>
            <a:r>
              <a:rPr lang="pt-BR" sz="1600" b="1" dirty="0"/>
              <a:t> GDPR</a:t>
            </a:r>
            <a:r>
              <a:rPr lang="pt-BR" sz="1600" dirty="0"/>
              <a:t>.</a:t>
            </a:r>
          </a:p>
          <a:p>
            <a:endParaRPr lang="pt-BR" sz="1500" dirty="0"/>
          </a:p>
        </p:txBody>
      </p:sp>
      <p:sp>
        <p:nvSpPr>
          <p:cNvPr id="16" name="TextBox 6">
            <a:extLst>
              <a:ext uri="{FF2B5EF4-FFF2-40B4-BE49-F238E27FC236}">
                <a16:creationId xmlns:a16="http://schemas.microsoft.com/office/drawing/2014/main" id="{9CA53959-7478-52BD-A40D-5C64D6A1467E}"/>
              </a:ext>
            </a:extLst>
          </p:cNvPr>
          <p:cNvSpPr txBox="1"/>
          <p:nvPr/>
        </p:nvSpPr>
        <p:spPr>
          <a:xfrm>
            <a:off x="9829800" y="6309360"/>
            <a:ext cx="1737360" cy="274320"/>
          </a:xfrm>
          <a:prstGeom prst="rect">
            <a:avLst/>
          </a:prstGeom>
          <a:noFill/>
        </p:spPr>
        <p:txBody>
          <a:bodyPr wrap="none">
            <a:spAutoFit/>
          </a:bodyPr>
          <a:lstStyle/>
          <a:p>
            <a:pPr algn="r">
              <a:defRPr sz="1200" b="1">
                <a:solidFill>
                  <a:srgbClr val="0C365C"/>
                </a:solidFill>
                <a:latin typeface="Courier New"/>
              </a:defRPr>
            </a:pPr>
            <a:r>
              <a:rPr dirty="0" err="1"/>
              <a:t>lawgorithm</a:t>
            </a:r>
            <a:r>
              <a:rPr dirty="0"/>
              <a:t>*}</a:t>
            </a:r>
          </a:p>
        </p:txBody>
      </p:sp>
      <p:sp>
        <p:nvSpPr>
          <p:cNvPr id="5" name="TextBox 12">
            <a:extLst>
              <a:ext uri="{FF2B5EF4-FFF2-40B4-BE49-F238E27FC236}">
                <a16:creationId xmlns:a16="http://schemas.microsoft.com/office/drawing/2014/main" id="{88E328B4-3CDF-C93F-EB11-40B07509F3A5}"/>
              </a:ext>
            </a:extLst>
          </p:cNvPr>
          <p:cNvSpPr txBox="1"/>
          <p:nvPr/>
        </p:nvSpPr>
        <p:spPr>
          <a:xfrm>
            <a:off x="1112519" y="5810675"/>
            <a:ext cx="9966960" cy="297517"/>
          </a:xfrm>
          <a:prstGeom prst="rect">
            <a:avLst/>
          </a:prstGeom>
          <a:noFill/>
        </p:spPr>
        <p:txBody>
          <a:bodyPr wrap="square" lIns="50800" tIns="25400" rIns="50800" bIns="25400">
            <a:spAutoFit/>
          </a:bodyPr>
          <a:lstStyle/>
          <a:p>
            <a:pPr algn="ctr">
              <a:defRPr sz="1600" b="1">
                <a:solidFill>
                  <a:srgbClr val="0C365C"/>
                </a:solidFill>
                <a:latin typeface="Arial"/>
              </a:defRPr>
            </a:pPr>
            <a:r>
              <a:rPr dirty="0"/>
              <a:t>Proposed criterion: </a:t>
            </a:r>
            <a:r>
              <a:rPr lang="pt-BR" dirty="0"/>
              <a:t>Entity-</a:t>
            </a:r>
            <a:r>
              <a:rPr lang="pt-BR" dirty="0" err="1"/>
              <a:t>specific</a:t>
            </a:r>
            <a:r>
              <a:rPr lang="pt-BR" dirty="0"/>
              <a:t> </a:t>
            </a:r>
            <a:r>
              <a:rPr lang="pt-BR" dirty="0" err="1"/>
              <a:t>identifiability</a:t>
            </a:r>
            <a:r>
              <a:rPr lang="pt-BR" dirty="0"/>
              <a:t> </a:t>
            </a:r>
            <a:r>
              <a:rPr dirty="0"/>
              <a:t>+ reasonableness of reidentification.</a:t>
            </a:r>
          </a:p>
        </p:txBody>
      </p:sp>
    </p:spTree>
    <p:extLst>
      <p:ext uri="{BB962C8B-B14F-4D97-AF65-F5344CB8AC3E}">
        <p14:creationId xmlns:p14="http://schemas.microsoft.com/office/powerpoint/2010/main" val="132788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999" cy="914400"/>
          </a:xfrm>
          <a:prstGeom prst="rect">
            <a:avLst/>
          </a:prstGeom>
          <a:solidFill>
            <a:srgbClr val="357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64592"/>
            <a:ext cx="10881360" cy="548640"/>
          </a:xfrm>
          <a:prstGeom prst="rect">
            <a:avLst/>
          </a:prstGeom>
          <a:noFill/>
        </p:spPr>
        <p:txBody>
          <a:bodyPr wrap="none">
            <a:spAutoFit/>
          </a:bodyPr>
          <a:lstStyle/>
          <a:p>
            <a:pPr>
              <a:defRPr sz="2600" b="1">
                <a:solidFill>
                  <a:srgbClr val="FFFFFF"/>
                </a:solidFill>
                <a:latin typeface="Arial"/>
              </a:defRPr>
            </a:pPr>
            <a:r>
              <a:t>Definition in the Substitute Text to Bill 5,960/2025</a:t>
            </a:r>
          </a:p>
        </p:txBody>
      </p:sp>
      <p:sp>
        <p:nvSpPr>
          <p:cNvPr id="5" name="TextBox 4"/>
          <p:cNvSpPr txBox="1"/>
          <p:nvPr/>
        </p:nvSpPr>
        <p:spPr>
          <a:xfrm>
            <a:off x="9875520" y="256032"/>
            <a:ext cx="1737360" cy="320040"/>
          </a:xfrm>
          <a:prstGeom prst="rect">
            <a:avLst/>
          </a:prstGeom>
          <a:noFill/>
        </p:spPr>
        <p:txBody>
          <a:bodyPr wrap="none">
            <a:spAutoFit/>
          </a:bodyPr>
          <a:lstStyle/>
          <a:p>
            <a:pPr algn="r">
              <a:defRPr sz="1000">
                <a:solidFill>
                  <a:srgbClr val="FFFFFF"/>
                </a:solidFill>
                <a:latin typeface="Arial"/>
              </a:defRPr>
            </a:pPr>
            <a:r>
              <a:t>CURRENT TEXT</a:t>
            </a:r>
          </a:p>
        </p:txBody>
      </p:sp>
      <p:sp>
        <p:nvSpPr>
          <p:cNvPr id="6" name="Rounded Rectangle 5"/>
          <p:cNvSpPr/>
          <p:nvPr/>
        </p:nvSpPr>
        <p:spPr>
          <a:xfrm>
            <a:off x="731520" y="1417320"/>
            <a:ext cx="10698480" cy="4251960"/>
          </a:xfrm>
          <a:prstGeom prst="roundRect">
            <a:avLst/>
          </a:prstGeom>
          <a:solidFill>
            <a:srgbClr val="F4F7FA"/>
          </a:solidFill>
          <a:ln>
            <a:solidFill>
              <a:srgbClr val="DCE4E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51560" y="1755648"/>
            <a:ext cx="10058400" cy="2082621"/>
          </a:xfrm>
          <a:prstGeom prst="rect">
            <a:avLst/>
          </a:prstGeom>
          <a:noFill/>
        </p:spPr>
        <p:txBody>
          <a:bodyPr wrap="square" lIns="50800" tIns="25400" rIns="50800" bIns="25400">
            <a:spAutoFit/>
          </a:bodyPr>
          <a:lstStyle/>
          <a:p>
            <a:pPr algn="l">
              <a:defRPr sz="2200" b="0" i="1">
                <a:solidFill>
                  <a:srgbClr val="0C365C"/>
                </a:solidFill>
                <a:latin typeface="Arial"/>
              </a:defRPr>
            </a:pPr>
            <a:r>
              <a:rPr dirty="0"/>
              <a:t>“Art. 5, item VIII. non-personal data: data that does not constitute personal data under Art. 5, item I, and Art. 12 of Law No. 13,709 of August 14, 2018, including data that is originally non-personal and anonymized, aggregated, synthetic, statistical, or derived data that, in the context of processing, does not allow the identification, reidentification, singling out, or inference of information relating to an identified or identifiable natural person.”</a:t>
            </a:r>
          </a:p>
        </p:txBody>
      </p:sp>
      <p:sp>
        <p:nvSpPr>
          <p:cNvPr id="8" name="TextBox 7"/>
          <p:cNvSpPr txBox="1"/>
          <p:nvPr/>
        </p:nvSpPr>
        <p:spPr>
          <a:xfrm>
            <a:off x="548640" y="6336792"/>
            <a:ext cx="2249334" cy="223138"/>
          </a:xfrm>
          <a:prstGeom prst="rect">
            <a:avLst/>
          </a:prstGeom>
          <a:noFill/>
        </p:spPr>
        <p:txBody>
          <a:bodyPr wrap="none">
            <a:spAutoFit/>
          </a:bodyPr>
          <a:lstStyle/>
          <a:p>
            <a:pPr>
              <a:defRPr sz="850">
                <a:solidFill>
                  <a:srgbClr val="5C6B7A"/>
                </a:solidFill>
                <a:latin typeface="Arial"/>
              </a:defRPr>
            </a:pPr>
            <a:r>
              <a:rPr dirty="0" err="1"/>
              <a:t>Substitute Text to Bill 5,960/2025, Art. 5, VIII.</a:t>
            </a:r>
          </a:p>
        </p:txBody>
      </p:sp>
      <p:sp>
        <p:nvSpPr>
          <p:cNvPr id="10" name="TextBox 6">
            <a:extLst>
              <a:ext uri="{FF2B5EF4-FFF2-40B4-BE49-F238E27FC236}">
                <a16:creationId xmlns:a16="http://schemas.microsoft.com/office/drawing/2014/main" id="{F691B06C-49EE-A347-AD9C-091DFF7EA7D7}"/>
              </a:ext>
            </a:extLst>
          </p:cNvPr>
          <p:cNvSpPr txBox="1"/>
          <p:nvPr/>
        </p:nvSpPr>
        <p:spPr>
          <a:xfrm>
            <a:off x="9829800" y="6309360"/>
            <a:ext cx="1737360" cy="274320"/>
          </a:xfrm>
          <a:prstGeom prst="rect">
            <a:avLst/>
          </a:prstGeom>
          <a:noFill/>
        </p:spPr>
        <p:txBody>
          <a:bodyPr wrap="none">
            <a:spAutoFit/>
          </a:bodyPr>
          <a:lstStyle/>
          <a:p>
            <a:pPr algn="r">
              <a:defRPr sz="1200" b="1">
                <a:solidFill>
                  <a:srgbClr val="0C365C"/>
                </a:solidFill>
                <a:latin typeface="Courier New"/>
              </a:defRPr>
            </a:pPr>
            <a:r>
              <a:rPr dirty="0" err="1"/>
              <a:t>lawgorithm</a:t>
            </a:r>
            <a:r>
              <a:rPr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999" cy="914400"/>
          </a:xfrm>
          <a:prstGeom prst="rect">
            <a:avLst/>
          </a:prstGeom>
          <a:solidFill>
            <a:srgbClr val="357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64592"/>
            <a:ext cx="10881360" cy="548640"/>
          </a:xfrm>
          <a:prstGeom prst="rect">
            <a:avLst/>
          </a:prstGeom>
          <a:noFill/>
        </p:spPr>
        <p:txBody>
          <a:bodyPr wrap="none">
            <a:spAutoFit/>
          </a:bodyPr>
          <a:lstStyle/>
          <a:p>
            <a:pPr>
              <a:defRPr sz="2600" b="1">
                <a:solidFill>
                  <a:srgbClr val="FFFFFF"/>
                </a:solidFill>
                <a:latin typeface="Arial"/>
              </a:defRPr>
            </a:pPr>
            <a:r>
              <a:t>A Functional Approach to Data</a:t>
            </a:r>
          </a:p>
        </p:txBody>
      </p:sp>
      <p:pic>
        <p:nvPicPr>
          <p:cNvPr id="6" name="Picture 5" descr="slide23_img1.jpg"/>
          <p:cNvPicPr>
            <a:picLocks noChangeAspect="1"/>
          </p:cNvPicPr>
          <p:nvPr/>
        </p:nvPicPr>
        <p:blipFill>
          <a:blip r:embed="rId2"/>
          <a:stretch>
            <a:fillRect/>
          </a:stretch>
        </p:blipFill>
        <p:spPr>
          <a:xfrm>
            <a:off x="594360" y="1234440"/>
            <a:ext cx="3202459" cy="4526280"/>
          </a:xfrm>
          <a:prstGeom prst="rect">
            <a:avLst/>
          </a:prstGeom>
        </p:spPr>
      </p:pic>
      <p:pic>
        <p:nvPicPr>
          <p:cNvPr id="7" name="Picture 6" descr="slide23_img0.png"/>
          <p:cNvPicPr>
            <a:picLocks noChangeAspect="1"/>
          </p:cNvPicPr>
          <p:nvPr/>
        </p:nvPicPr>
        <p:blipFill>
          <a:blip r:embed="rId3"/>
          <a:stretch>
            <a:fillRect/>
          </a:stretch>
        </p:blipFill>
        <p:spPr>
          <a:xfrm>
            <a:off x="4800600" y="1508760"/>
            <a:ext cx="2779776" cy="3474720"/>
          </a:xfrm>
          <a:prstGeom prst="rect">
            <a:avLst/>
          </a:prstGeom>
        </p:spPr>
      </p:pic>
      <p:sp>
        <p:nvSpPr>
          <p:cNvPr id="8" name="TextBox 7"/>
          <p:cNvSpPr txBox="1"/>
          <p:nvPr/>
        </p:nvSpPr>
        <p:spPr>
          <a:xfrm>
            <a:off x="4709160" y="5074920"/>
            <a:ext cx="3931920" cy="411480"/>
          </a:xfrm>
          <a:prstGeom prst="rect">
            <a:avLst/>
          </a:prstGeom>
          <a:noFill/>
        </p:spPr>
        <p:txBody>
          <a:bodyPr wrap="square" lIns="50800" tIns="25400" rIns="50800" bIns="25400">
            <a:spAutoFit/>
          </a:bodyPr>
          <a:lstStyle/>
          <a:p>
            <a:pPr algn="ctr">
              <a:defRPr sz="1400" b="1">
                <a:solidFill>
                  <a:srgbClr val="0C365C"/>
                </a:solidFill>
                <a:latin typeface="Arial"/>
              </a:defRPr>
            </a:pPr>
            <a:r>
              <a:t>Report: Data Protection in Light of Responsible AI</a:t>
            </a:r>
          </a:p>
        </p:txBody>
      </p:sp>
      <p:sp>
        <p:nvSpPr>
          <p:cNvPr id="9" name="Rounded Rectangle 8"/>
          <p:cNvSpPr/>
          <p:nvPr/>
        </p:nvSpPr>
        <p:spPr>
          <a:xfrm>
            <a:off x="8732520" y="1508760"/>
            <a:ext cx="2834640" cy="3474720"/>
          </a:xfrm>
          <a:prstGeom prst="roundRect">
            <a:avLst/>
          </a:prstGeom>
          <a:solidFill>
            <a:srgbClr val="0C36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9052560" y="2148840"/>
            <a:ext cx="2194560" cy="914400"/>
          </a:xfrm>
          <a:prstGeom prst="rect">
            <a:avLst/>
          </a:prstGeom>
          <a:noFill/>
        </p:spPr>
        <p:txBody>
          <a:bodyPr wrap="square" lIns="50800" tIns="25400" rIns="50800" bIns="25400">
            <a:spAutoFit/>
          </a:bodyPr>
          <a:lstStyle/>
          <a:p>
            <a:pPr algn="ctr">
              <a:defRPr sz="2400" b="1">
                <a:solidFill>
                  <a:srgbClr val="FFFFFF"/>
                </a:solidFill>
                <a:latin typeface="Arial"/>
              </a:defRPr>
            </a:pPr>
            <a:r>
              <a:t>“Data is what data does.”</a:t>
            </a:r>
          </a:p>
        </p:txBody>
      </p:sp>
      <p:sp>
        <p:nvSpPr>
          <p:cNvPr id="11" name="TextBox 10"/>
          <p:cNvSpPr txBox="1"/>
          <p:nvPr/>
        </p:nvSpPr>
        <p:spPr>
          <a:xfrm>
            <a:off x="9052560" y="3246120"/>
            <a:ext cx="2194560" cy="365760"/>
          </a:xfrm>
          <a:prstGeom prst="rect">
            <a:avLst/>
          </a:prstGeom>
          <a:noFill/>
        </p:spPr>
        <p:txBody>
          <a:bodyPr wrap="square" lIns="50800" tIns="25400" rIns="50800" bIns="25400">
            <a:spAutoFit/>
          </a:bodyPr>
          <a:lstStyle/>
          <a:p>
            <a:pPr algn="ctr">
              <a:defRPr sz="1400" b="1">
                <a:solidFill>
                  <a:srgbClr val="FFFFFF"/>
                </a:solidFill>
                <a:latin typeface="Arial"/>
              </a:defRPr>
            </a:pPr>
            <a:r>
              <a:t>Daniel J. Solove</a:t>
            </a:r>
          </a:p>
        </p:txBody>
      </p:sp>
      <p:sp>
        <p:nvSpPr>
          <p:cNvPr id="12" name="TextBox 11"/>
          <p:cNvSpPr txBox="1"/>
          <p:nvPr/>
        </p:nvSpPr>
        <p:spPr>
          <a:xfrm>
            <a:off x="8979408" y="3675887"/>
            <a:ext cx="2331720" cy="868680"/>
          </a:xfrm>
          <a:prstGeom prst="rect">
            <a:avLst/>
          </a:prstGeom>
          <a:noFill/>
        </p:spPr>
        <p:txBody>
          <a:bodyPr wrap="square" lIns="50800" tIns="25400" rIns="50800" bIns="25400">
            <a:spAutoFit/>
          </a:bodyPr>
          <a:lstStyle/>
          <a:p>
            <a:pPr algn="ctr">
              <a:defRPr sz="1000" b="0">
                <a:solidFill>
                  <a:srgbClr val="FFFFFF"/>
                </a:solidFill>
                <a:latin typeface="Arial"/>
              </a:defRPr>
            </a:pPr>
            <a:r>
              <a:t>Data Is What Data Does: Regulating Use, Harm, and Risk Instead of Sensitive Data</a:t>
            </a:r>
            <a:br/>
            <a:r>
              <a:t>Northwestern University Law Review, 2024</a:t>
            </a:r>
          </a:p>
        </p:txBody>
      </p:sp>
      <p:sp>
        <p:nvSpPr>
          <p:cNvPr id="15" name="TextBox 6">
            <a:extLst>
              <a:ext uri="{FF2B5EF4-FFF2-40B4-BE49-F238E27FC236}">
                <a16:creationId xmlns:a16="http://schemas.microsoft.com/office/drawing/2014/main" id="{10088F75-CD3C-5655-1EA6-4D4FEFADA74F}"/>
              </a:ext>
            </a:extLst>
          </p:cNvPr>
          <p:cNvSpPr txBox="1"/>
          <p:nvPr/>
        </p:nvSpPr>
        <p:spPr>
          <a:xfrm>
            <a:off x="9829800" y="6309360"/>
            <a:ext cx="1737360" cy="274320"/>
          </a:xfrm>
          <a:prstGeom prst="rect">
            <a:avLst/>
          </a:prstGeom>
          <a:noFill/>
        </p:spPr>
        <p:txBody>
          <a:bodyPr wrap="none">
            <a:spAutoFit/>
          </a:bodyPr>
          <a:lstStyle/>
          <a:p>
            <a:pPr algn="r">
              <a:defRPr sz="1200" b="1">
                <a:solidFill>
                  <a:srgbClr val="0C365C"/>
                </a:solidFill>
                <a:latin typeface="Courier New"/>
              </a:defRPr>
            </a:pPr>
            <a:r>
              <a:rPr dirty="0" err="1"/>
              <a:t>lawgorithm</a:t>
            </a:r>
            <a:r>
              <a:rPr dirty="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999" cy="914400"/>
          </a:xfrm>
          <a:prstGeom prst="rect">
            <a:avLst/>
          </a:prstGeom>
          <a:solidFill>
            <a:srgbClr val="357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64592"/>
            <a:ext cx="10881360" cy="548640"/>
          </a:xfrm>
          <a:prstGeom prst="rect">
            <a:avLst/>
          </a:prstGeom>
          <a:noFill/>
        </p:spPr>
        <p:txBody>
          <a:bodyPr wrap="none">
            <a:spAutoFit/>
          </a:bodyPr>
          <a:lstStyle/>
          <a:p>
            <a:pPr>
              <a:defRPr sz="2600" b="1">
                <a:solidFill>
                  <a:srgbClr val="FFFFFF"/>
                </a:solidFill>
                <a:latin typeface="Arial"/>
              </a:defRPr>
            </a:pPr>
            <a:r>
              <a:t>Proposed Amendment: Functional Definition of Non-Personal Data</a:t>
            </a:r>
          </a:p>
        </p:txBody>
      </p:sp>
      <p:sp>
        <p:nvSpPr>
          <p:cNvPr id="5" name="TextBox 4"/>
          <p:cNvSpPr txBox="1"/>
          <p:nvPr/>
        </p:nvSpPr>
        <p:spPr>
          <a:xfrm>
            <a:off x="9875520" y="256032"/>
            <a:ext cx="1737360" cy="320040"/>
          </a:xfrm>
          <a:prstGeom prst="rect">
            <a:avLst/>
          </a:prstGeom>
          <a:noFill/>
        </p:spPr>
        <p:txBody>
          <a:bodyPr wrap="none">
            <a:spAutoFit/>
          </a:bodyPr>
          <a:lstStyle/>
          <a:p>
            <a:pPr algn="r">
              <a:defRPr sz="1000">
                <a:solidFill>
                  <a:srgbClr val="FFFFFF"/>
                </a:solidFill>
                <a:latin typeface="Arial"/>
              </a:defRPr>
            </a:pPr>
            <a:r>
              <a:t>PROPOSAL</a:t>
            </a:r>
          </a:p>
        </p:txBody>
      </p:sp>
      <p:sp>
        <p:nvSpPr>
          <p:cNvPr id="6" name="TextBox 5"/>
          <p:cNvSpPr txBox="1"/>
          <p:nvPr/>
        </p:nvSpPr>
        <p:spPr>
          <a:xfrm>
            <a:off x="685800" y="1143000"/>
            <a:ext cx="10744200" cy="731520"/>
          </a:xfrm>
          <a:prstGeom prst="rect">
            <a:avLst/>
          </a:prstGeom>
          <a:noFill/>
        </p:spPr>
        <p:txBody>
          <a:bodyPr wrap="square" lIns="50800" tIns="25400" rIns="50800" bIns="25400">
            <a:spAutoFit/>
          </a:bodyPr>
          <a:lstStyle/>
          <a:p>
            <a:pPr algn="l">
              <a:defRPr sz="1600" b="1">
                <a:solidFill>
                  <a:srgbClr val="0C365C"/>
                </a:solidFill>
                <a:latin typeface="Arial"/>
              </a:defRPr>
            </a:pPr>
            <a:r>
              <a:rPr dirty="0"/>
              <a:t>Item — non-personal data: data that does not constitute personal data under Art. 12 of Law No. 13,709 of August 14, 2018, including:</a:t>
            </a:r>
          </a:p>
        </p:txBody>
      </p:sp>
      <p:sp>
        <p:nvSpPr>
          <p:cNvPr id="7" name="Rounded Rectangle 6"/>
          <p:cNvSpPr/>
          <p:nvPr/>
        </p:nvSpPr>
        <p:spPr>
          <a:xfrm>
            <a:off x="685800" y="1965960"/>
            <a:ext cx="5257800" cy="3429000"/>
          </a:xfrm>
          <a:prstGeom prst="roundRect">
            <a:avLst/>
          </a:prstGeom>
          <a:solidFill>
            <a:srgbClr val="F4F7F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60120" y="2212848"/>
            <a:ext cx="4663440" cy="411480"/>
          </a:xfrm>
          <a:prstGeom prst="rect">
            <a:avLst/>
          </a:prstGeom>
          <a:noFill/>
        </p:spPr>
        <p:txBody>
          <a:bodyPr wrap="square" lIns="50800" tIns="25400" rIns="50800" bIns="25400">
            <a:spAutoFit/>
          </a:bodyPr>
          <a:lstStyle/>
          <a:p>
            <a:pPr algn="l">
              <a:defRPr sz="1700" b="1">
                <a:solidFill>
                  <a:srgbClr val="357EF4"/>
                </a:solidFill>
                <a:latin typeface="Arial"/>
              </a:defRPr>
            </a:pPr>
            <a:r>
              <a:t>a) Originally non-personal data</a:t>
            </a:r>
          </a:p>
        </p:txBody>
      </p:sp>
      <p:sp>
        <p:nvSpPr>
          <p:cNvPr id="9" name="TextBox 8"/>
          <p:cNvSpPr txBox="1"/>
          <p:nvPr/>
        </p:nvSpPr>
        <p:spPr>
          <a:xfrm>
            <a:off x="960120" y="2743200"/>
            <a:ext cx="4892040" cy="1774845"/>
          </a:xfrm>
          <a:prstGeom prst="rect">
            <a:avLst/>
          </a:prstGeom>
          <a:noFill/>
        </p:spPr>
        <p:txBody>
          <a:bodyPr wrap="square" lIns="50800" tIns="25400" rIns="50800" bIns="25400">
            <a:spAutoFit/>
          </a:bodyPr>
          <a:lstStyle/>
          <a:p>
            <a:pPr algn="l">
              <a:defRPr sz="1330" b="0">
                <a:solidFill>
                  <a:srgbClr val="14181C"/>
                </a:solidFill>
                <a:latin typeface="Arial"/>
              </a:defRPr>
            </a:pPr>
            <a:r>
              <a:rPr sz="1600" dirty="0"/>
              <a:t>data generated, collected, or processed without reference to an identified or identifiable person, in processing activities that are not intended to extract or generate information about natural persons, such as data related to productive, scientific, or technological processes or to public policies;</a:t>
            </a:r>
          </a:p>
        </p:txBody>
      </p:sp>
      <p:sp>
        <p:nvSpPr>
          <p:cNvPr id="10" name="Rounded Rectangle 9"/>
          <p:cNvSpPr/>
          <p:nvPr/>
        </p:nvSpPr>
        <p:spPr>
          <a:xfrm>
            <a:off x="6217920" y="1965960"/>
            <a:ext cx="5257800" cy="3429000"/>
          </a:xfrm>
          <a:prstGeom prst="roundRect">
            <a:avLst/>
          </a:prstGeom>
          <a:solidFill>
            <a:srgbClr val="F4F7FA"/>
          </a:solidFill>
          <a:ln>
            <a:solidFill>
              <a:srgbClr val="DA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492240" y="2212848"/>
            <a:ext cx="4663440" cy="312906"/>
          </a:xfrm>
          <a:prstGeom prst="rect">
            <a:avLst/>
          </a:prstGeom>
          <a:noFill/>
        </p:spPr>
        <p:txBody>
          <a:bodyPr wrap="square" lIns="50800" tIns="25400" rIns="50800" bIns="25400">
            <a:spAutoFit/>
          </a:bodyPr>
          <a:lstStyle/>
          <a:p>
            <a:pPr algn="l">
              <a:defRPr sz="1700" b="1">
                <a:solidFill>
                  <a:srgbClr val="357EF4"/>
                </a:solidFill>
                <a:latin typeface="Arial"/>
              </a:defRPr>
            </a:pPr>
            <a:r>
              <a:rPr dirty="0"/>
              <a:t>b) Data derived from personal data</a:t>
            </a:r>
          </a:p>
        </p:txBody>
      </p:sp>
      <p:sp>
        <p:nvSpPr>
          <p:cNvPr id="12" name="TextBox 11"/>
          <p:cNvSpPr txBox="1"/>
          <p:nvPr/>
        </p:nvSpPr>
        <p:spPr>
          <a:xfrm>
            <a:off x="6492240" y="2743200"/>
            <a:ext cx="4739640" cy="2513509"/>
          </a:xfrm>
          <a:prstGeom prst="rect">
            <a:avLst/>
          </a:prstGeom>
          <a:noFill/>
        </p:spPr>
        <p:txBody>
          <a:bodyPr wrap="square" lIns="50800" tIns="25400" rIns="50800" bIns="25400">
            <a:spAutoFit/>
          </a:bodyPr>
          <a:lstStyle/>
          <a:p>
            <a:pPr algn="l">
              <a:defRPr sz="1280" b="0">
                <a:solidFill>
                  <a:srgbClr val="14181C"/>
                </a:solidFill>
                <a:latin typeface="Arial"/>
              </a:defRPr>
            </a:pPr>
            <a:r>
              <a:rPr sz="1600" dirty="0"/>
              <a:t>data extracted from datasets containing originally personal data, through processing whose purpose is not directly related to an identified or identifiable natural person, such as statistical analyses, aggregation, simulations, data mining, training and development of AI models that generalize patterns, or pseudonymization/anonymization, where reidentification would require disproportionate efforts in terms of time, cost, and labor.</a:t>
            </a:r>
          </a:p>
        </p:txBody>
      </p:sp>
      <p:sp>
        <p:nvSpPr>
          <p:cNvPr id="13" name="TextBox 12"/>
          <p:cNvSpPr txBox="1"/>
          <p:nvPr/>
        </p:nvSpPr>
        <p:spPr>
          <a:xfrm>
            <a:off x="1112519" y="5810675"/>
            <a:ext cx="9966960" cy="297517"/>
          </a:xfrm>
          <a:prstGeom prst="rect">
            <a:avLst/>
          </a:prstGeom>
          <a:noFill/>
        </p:spPr>
        <p:txBody>
          <a:bodyPr wrap="square" lIns="50800" tIns="25400" rIns="50800" bIns="25400">
            <a:spAutoFit/>
          </a:bodyPr>
          <a:lstStyle/>
          <a:p>
            <a:pPr algn="ctr">
              <a:defRPr sz="1600" b="1">
                <a:solidFill>
                  <a:srgbClr val="0C365C"/>
                </a:solidFill>
                <a:latin typeface="Arial"/>
              </a:defRPr>
            </a:pPr>
            <a:r>
              <a:rPr dirty="0" err="1"/>
              <a:t>Proposed criterion: purpose of processing + reasonableness of reidentification.</a:t>
            </a:r>
          </a:p>
        </p:txBody>
      </p:sp>
      <p:sp>
        <p:nvSpPr>
          <p:cNvPr id="16" name="TextBox 6">
            <a:extLst>
              <a:ext uri="{FF2B5EF4-FFF2-40B4-BE49-F238E27FC236}">
                <a16:creationId xmlns:a16="http://schemas.microsoft.com/office/drawing/2014/main" id="{3202B6F6-6964-9FAA-9419-CBB1A14233C5}"/>
              </a:ext>
            </a:extLst>
          </p:cNvPr>
          <p:cNvSpPr txBox="1"/>
          <p:nvPr/>
        </p:nvSpPr>
        <p:spPr>
          <a:xfrm>
            <a:off x="9829800" y="6309360"/>
            <a:ext cx="1737360" cy="274320"/>
          </a:xfrm>
          <a:prstGeom prst="rect">
            <a:avLst/>
          </a:prstGeom>
          <a:noFill/>
        </p:spPr>
        <p:txBody>
          <a:bodyPr wrap="none">
            <a:spAutoFit/>
          </a:bodyPr>
          <a:lstStyle/>
          <a:p>
            <a:pPr algn="r">
              <a:defRPr sz="1200" b="1">
                <a:solidFill>
                  <a:srgbClr val="0C365C"/>
                </a:solidFill>
                <a:latin typeface="Courier New"/>
              </a:defRPr>
            </a:pPr>
            <a:r>
              <a:rPr dirty="0" err="1"/>
              <a:t>lawgorithm</a:t>
            </a:r>
            <a:r>
              <a:rPr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999" cy="868680"/>
          </a:xfrm>
          <a:prstGeom prst="rect">
            <a:avLst/>
          </a:prstGeom>
          <a:solidFill>
            <a:srgbClr val="357EF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02920" y="146304"/>
            <a:ext cx="11064240" cy="502920"/>
          </a:xfrm>
          <a:prstGeom prst="rect">
            <a:avLst/>
          </a:prstGeom>
          <a:noFill/>
        </p:spPr>
        <p:txBody>
          <a:bodyPr wrap="none">
            <a:spAutoFit/>
          </a:bodyPr>
          <a:lstStyle/>
          <a:p>
            <a:r>
              <a:rPr sz="2400" b="1">
                <a:solidFill>
                  <a:srgbClr val="FFFFFF"/>
                </a:solidFill>
                <a:latin typeface="Arial"/>
              </a:rPr>
              <a:t>Comparison of Definitions of Non-Personal Data</a:t>
            </a:r>
          </a:p>
        </p:txBody>
      </p:sp>
      <p:sp>
        <p:nvSpPr>
          <p:cNvPr id="7" name="TextBox 6"/>
          <p:cNvSpPr txBox="1"/>
          <p:nvPr/>
        </p:nvSpPr>
        <p:spPr>
          <a:xfrm>
            <a:off x="9829800" y="6309360"/>
            <a:ext cx="1737360" cy="274320"/>
          </a:xfrm>
          <a:prstGeom prst="rect">
            <a:avLst/>
          </a:prstGeom>
          <a:noFill/>
        </p:spPr>
        <p:txBody>
          <a:bodyPr wrap="none">
            <a:spAutoFit/>
          </a:bodyPr>
          <a:lstStyle/>
          <a:p>
            <a:pPr algn="r">
              <a:defRPr sz="1200" b="1">
                <a:solidFill>
                  <a:srgbClr val="0C365C"/>
                </a:solidFill>
                <a:latin typeface="Courier New"/>
              </a:defRPr>
            </a:pPr>
            <a:r>
              <a:rPr dirty="0" err="1"/>
              <a:t>lawgorithm</a:t>
            </a:r>
            <a:r>
              <a:rPr dirty="0"/>
              <a:t>*}</a:t>
            </a:r>
          </a:p>
        </p:txBody>
      </p:sp>
      <p:graphicFrame>
        <p:nvGraphicFramePr>
          <p:cNvPr id="8" name="Table 7"/>
          <p:cNvGraphicFramePr>
            <a:graphicFrameLocks noGrp="1"/>
          </p:cNvGraphicFramePr>
          <p:nvPr>
            <p:extLst>
              <p:ext uri="{D42A27DB-BD31-4B8C-83A1-F6EECF244321}">
                <p14:modId xmlns:p14="http://schemas.microsoft.com/office/powerpoint/2010/main" val="1951136071"/>
              </p:ext>
            </p:extLst>
          </p:nvPr>
        </p:nvGraphicFramePr>
        <p:xfrm>
          <a:off x="502920" y="1051560"/>
          <a:ext cx="11201400" cy="4562856"/>
        </p:xfrm>
        <a:graphic>
          <a:graphicData uri="http://schemas.openxmlformats.org/drawingml/2006/table">
            <a:tbl>
              <a:tblPr firstRow="1" bandRow="1">
                <a:tableStyleId>{5C22544A-7EE6-4342-B048-85BDC9FD1C3A}</a:tableStyleId>
              </a:tblPr>
              <a:tblGrid>
                <a:gridCol w="3657600">
                  <a:extLst>
                    <a:ext uri="{9D8B030D-6E8A-4147-A177-3AD203B41FA5}">
                      <a16:colId xmlns:a16="http://schemas.microsoft.com/office/drawing/2014/main" val="20000"/>
                    </a:ext>
                  </a:extLst>
                </a:gridCol>
                <a:gridCol w="132588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gridCol w="2148840">
                  <a:extLst>
                    <a:ext uri="{9D8B030D-6E8A-4147-A177-3AD203B41FA5}">
                      <a16:colId xmlns:a16="http://schemas.microsoft.com/office/drawing/2014/main" val="20003"/>
                    </a:ext>
                  </a:extLst>
                </a:gridCol>
                <a:gridCol w="2468880">
                  <a:extLst>
                    <a:ext uri="{9D8B030D-6E8A-4147-A177-3AD203B41FA5}">
                      <a16:colId xmlns:a16="http://schemas.microsoft.com/office/drawing/2014/main" val="20004"/>
                    </a:ext>
                  </a:extLst>
                </a:gridCol>
              </a:tblGrid>
              <a:tr h="530352">
                <a:tc>
                  <a:txBody>
                    <a:bodyPr/>
                    <a:lstStyle/>
                    <a:p>
                      <a:pPr algn="l"/>
                      <a:r>
                        <a:rPr sz="1250" b="1">
                          <a:solidFill>
                            <a:srgbClr val="FFFFFF"/>
                          </a:solidFill>
                          <a:latin typeface="Arial"/>
                        </a:rPr>
                        <a:t>Criterion</a:t>
                      </a:r>
                    </a:p>
                  </a:txBody>
                  <a:tcPr marL="64008" marR="64008" marT="27432" marB="27432" anchor="ctr">
                    <a:solidFill>
                      <a:srgbClr val="124063"/>
                    </a:solidFill>
                  </a:tcPr>
                </a:tc>
                <a:tc>
                  <a:txBody>
                    <a:bodyPr/>
                    <a:lstStyle/>
                    <a:p>
                      <a:pPr algn="ctr"/>
                      <a:r>
                        <a:rPr sz="1200" b="1">
                          <a:solidFill>
                            <a:srgbClr val="FFFFFF"/>
                          </a:solidFill>
                          <a:latin typeface="Arial"/>
                        </a:rPr>
                        <a:t>EU</a:t>
                      </a:r>
                    </a:p>
                  </a:txBody>
                  <a:tcPr marL="64008" marR="64008" marT="27432" marB="27432" anchor="ctr">
                    <a:solidFill>
                      <a:srgbClr val="124063"/>
                    </a:solidFill>
                  </a:tcPr>
                </a:tc>
                <a:tc>
                  <a:txBody>
                    <a:bodyPr/>
                    <a:lstStyle/>
                    <a:p>
                      <a:pPr algn="ctr"/>
                      <a:r>
                        <a:rPr sz="1200" b="1">
                          <a:solidFill>
                            <a:srgbClr val="FFFFFF"/>
                          </a:solidFill>
                          <a:latin typeface="Arial"/>
                        </a:rPr>
                        <a:t>PL 5.960</a:t>
                      </a:r>
                    </a:p>
                  </a:txBody>
                  <a:tcPr marL="64008" marR="64008" marT="27432" marB="27432" anchor="ctr">
                    <a:solidFill>
                      <a:srgbClr val="124063"/>
                    </a:solidFill>
                  </a:tcPr>
                </a:tc>
                <a:tc>
                  <a:txBody>
                    <a:bodyPr/>
                    <a:lstStyle/>
                    <a:p>
                      <a:pPr algn="ctr"/>
                      <a:r>
                        <a:rPr sz="1200" b="1">
                          <a:solidFill>
                            <a:srgbClr val="FFFFFF"/>
                          </a:solidFill>
                          <a:latin typeface="Arial"/>
                        </a:rPr>
                        <a:t>Digital Omnibus</a:t>
                      </a:r>
                    </a:p>
                  </a:txBody>
                  <a:tcPr marL="64008" marR="64008" marT="27432" marB="27432" anchor="ctr">
                    <a:solidFill>
                      <a:srgbClr val="124063"/>
                    </a:solidFill>
                  </a:tcPr>
                </a:tc>
                <a:tc>
                  <a:txBody>
                    <a:bodyPr/>
                    <a:lstStyle/>
                    <a:p>
                      <a:pPr algn="ctr"/>
                      <a:r>
                        <a:rPr sz="1200" b="1">
                          <a:solidFill>
                            <a:srgbClr val="FFFFFF"/>
                          </a:solidFill>
                          <a:latin typeface="Arial"/>
                        </a:rPr>
                        <a:t>Proposed Amendment</a:t>
                      </a:r>
                    </a:p>
                  </a:txBody>
                  <a:tcPr marL="64008" marR="64008" marT="27432" marB="27432" anchor="ctr">
                    <a:solidFill>
                      <a:srgbClr val="124063"/>
                    </a:solidFill>
                  </a:tcPr>
                </a:tc>
                <a:extLst>
                  <a:ext uri="{0D108BD9-81ED-4DB2-BD59-A6C34878D82A}">
                    <a16:rowId xmlns:a16="http://schemas.microsoft.com/office/drawing/2014/main" val="10000"/>
                  </a:ext>
                </a:extLst>
              </a:tr>
              <a:tr h="448056">
                <a:tc>
                  <a:txBody>
                    <a:bodyPr/>
                    <a:lstStyle/>
                    <a:p>
                      <a:pPr algn="l"/>
                      <a:r>
                        <a:rPr sz="1250" b="1">
                          <a:solidFill>
                            <a:srgbClr val="143C58"/>
                          </a:solidFill>
                          <a:latin typeface="Arial"/>
                        </a:rPr>
                        <a:t>Residual definition</a:t>
                      </a:r>
                    </a:p>
                  </a:txBody>
                  <a:tcPr marL="64008" marR="64008" marT="27432" marB="27432" anchor="ctr">
                    <a:solidFill>
                      <a:srgbClr val="FFFFFF"/>
                    </a:solidFill>
                  </a:tcPr>
                </a:tc>
                <a:tc>
                  <a:txBody>
                    <a:bodyPr/>
                    <a:lstStyle/>
                    <a:p>
                      <a:pPr algn="ctr"/>
                      <a:r>
                        <a:rPr sz="1700" b="1">
                          <a:solidFill>
                            <a:srgbClr val="496778"/>
                          </a:solidFill>
                          <a:latin typeface="Arial"/>
                        </a:rPr>
                        <a:t>✔</a:t>
                      </a:r>
                    </a:p>
                  </a:txBody>
                  <a:tcPr marL="64008" marR="64008" marT="27432" marB="27432" anchor="ctr">
                    <a:solidFill>
                      <a:srgbClr val="FFFFFF"/>
                    </a:solidFill>
                  </a:tcPr>
                </a:tc>
                <a:tc>
                  <a:txBody>
                    <a:bodyPr/>
                    <a:lstStyle/>
                    <a:p>
                      <a:pPr algn="ctr"/>
                      <a:r>
                        <a:rPr sz="1700" b="1">
                          <a:solidFill>
                            <a:srgbClr val="496778"/>
                          </a:solidFill>
                          <a:latin typeface="Arial"/>
                        </a:rPr>
                        <a:t>✔</a:t>
                      </a:r>
                    </a:p>
                  </a:txBody>
                  <a:tcPr marL="64008" marR="64008" marT="27432" marB="27432" anchor="ctr">
                    <a:solidFill>
                      <a:srgbClr val="FFFFFF"/>
                    </a:solidFill>
                  </a:tcPr>
                </a:tc>
                <a:tc>
                  <a:txBody>
                    <a:bodyPr/>
                    <a:lstStyle/>
                    <a:p>
                      <a:pPr algn="ctr"/>
                      <a:r>
                        <a:rPr sz="1700" b="1">
                          <a:solidFill>
                            <a:srgbClr val="496778"/>
                          </a:solidFill>
                          <a:latin typeface="Arial"/>
                        </a:rPr>
                        <a:t>✔</a:t>
                      </a:r>
                    </a:p>
                  </a:txBody>
                  <a:tcPr marL="64008" marR="64008" marT="27432" marB="27432" anchor="ctr">
                    <a:solidFill>
                      <a:srgbClr val="FFFFFF"/>
                    </a:solidFill>
                  </a:tcPr>
                </a:tc>
                <a:tc>
                  <a:txBody>
                    <a:bodyPr/>
                    <a:lstStyle/>
                    <a:p>
                      <a:pPr algn="ctr"/>
                      <a:r>
                        <a:rPr sz="1700" b="1">
                          <a:solidFill>
                            <a:srgbClr val="496778"/>
                          </a:solidFill>
                          <a:latin typeface="Arial"/>
                        </a:rPr>
                        <a:t>✔</a:t>
                      </a:r>
                    </a:p>
                  </a:txBody>
                  <a:tcPr marL="64008" marR="64008" marT="27432" marB="27432" anchor="ctr">
                    <a:solidFill>
                      <a:srgbClr val="FFFFFF"/>
                    </a:solidFill>
                  </a:tcPr>
                </a:tc>
                <a:extLst>
                  <a:ext uri="{0D108BD9-81ED-4DB2-BD59-A6C34878D82A}">
                    <a16:rowId xmlns:a16="http://schemas.microsoft.com/office/drawing/2014/main" val="10001"/>
                  </a:ext>
                </a:extLst>
              </a:tr>
              <a:tr h="448056">
                <a:tc>
                  <a:txBody>
                    <a:bodyPr/>
                    <a:lstStyle/>
                    <a:p>
                      <a:pPr algn="l"/>
                      <a:r>
                        <a:rPr sz="1250" b="1">
                          <a:solidFill>
                            <a:srgbClr val="143C58"/>
                          </a:solidFill>
                          <a:latin typeface="Arial"/>
                        </a:rPr>
                        <a:t>Originally non-personal data</a:t>
                      </a:r>
                    </a:p>
                  </a:txBody>
                  <a:tcPr marL="64008" marR="64008" marT="27432" marB="27432" anchor="ctr">
                    <a:solidFill>
                      <a:srgbClr val="F1F5F8"/>
                    </a:solidFill>
                  </a:tcPr>
                </a:tc>
                <a:tc>
                  <a:txBody>
                    <a:bodyPr/>
                    <a:lstStyle/>
                    <a:p>
                      <a:pPr algn="ctr"/>
                      <a:r>
                        <a:rPr sz="1200" b="0">
                          <a:solidFill>
                            <a:srgbClr val="B4872D"/>
                          </a:solidFill>
                          <a:latin typeface="Arial"/>
                        </a:rPr>
                        <a:t>implicit</a:t>
                      </a:r>
                    </a:p>
                  </a:txBody>
                  <a:tcPr marL="64008" marR="64008" marT="27432" marB="27432" anchor="ctr">
                    <a:solidFill>
                      <a:srgbClr val="F1F5F8"/>
                    </a:solidFill>
                  </a:tcPr>
                </a:tc>
                <a:tc>
                  <a:txBody>
                    <a:bodyPr/>
                    <a:lstStyle/>
                    <a:p>
                      <a:pPr algn="ctr"/>
                      <a:r>
                        <a:rPr sz="1700" b="1">
                          <a:solidFill>
                            <a:srgbClr val="496778"/>
                          </a:solidFill>
                          <a:latin typeface="Arial"/>
                        </a:rPr>
                        <a:t>✔</a:t>
                      </a:r>
                    </a:p>
                  </a:txBody>
                  <a:tcPr marL="64008" marR="64008" marT="27432" marB="27432" anchor="ctr">
                    <a:solidFill>
                      <a:srgbClr val="F1F5F8"/>
                    </a:solidFill>
                  </a:tcPr>
                </a:tc>
                <a:tc>
                  <a:txBody>
                    <a:bodyPr/>
                    <a:lstStyle/>
                    <a:p>
                      <a:pPr algn="ctr"/>
                      <a:r>
                        <a:rPr sz="1200" b="0">
                          <a:solidFill>
                            <a:srgbClr val="B4872D"/>
                          </a:solidFill>
                          <a:latin typeface="Arial"/>
                        </a:rPr>
                        <a:t>implicit</a:t>
                      </a:r>
                    </a:p>
                  </a:txBody>
                  <a:tcPr marL="64008" marR="64008" marT="27432" marB="27432" anchor="ctr">
                    <a:solidFill>
                      <a:srgbClr val="F1F5F8"/>
                    </a:solidFill>
                  </a:tcPr>
                </a:tc>
                <a:tc>
                  <a:txBody>
                    <a:bodyPr/>
                    <a:lstStyle/>
                    <a:p>
                      <a:pPr algn="ctr"/>
                      <a:r>
                        <a:rPr sz="1700" b="1">
                          <a:solidFill>
                            <a:srgbClr val="496778"/>
                          </a:solidFill>
                          <a:latin typeface="Arial"/>
                        </a:rPr>
                        <a:t>✔</a:t>
                      </a:r>
                    </a:p>
                  </a:txBody>
                  <a:tcPr marL="64008" marR="64008" marT="27432" marB="27432" anchor="ctr">
                    <a:solidFill>
                      <a:srgbClr val="F1F5F8"/>
                    </a:solidFill>
                  </a:tcPr>
                </a:tc>
                <a:extLst>
                  <a:ext uri="{0D108BD9-81ED-4DB2-BD59-A6C34878D82A}">
                    <a16:rowId xmlns:a16="http://schemas.microsoft.com/office/drawing/2014/main" val="10002"/>
                  </a:ext>
                </a:extLst>
              </a:tr>
              <a:tr h="448056">
                <a:tc>
                  <a:txBody>
                    <a:bodyPr/>
                    <a:lstStyle/>
                    <a:p>
                      <a:pPr algn="l"/>
                      <a:r>
                        <a:rPr sz="1250" b="1">
                          <a:solidFill>
                            <a:srgbClr val="143C58"/>
                          </a:solidFill>
                          <a:latin typeface="Arial"/>
                        </a:rPr>
                        <a:t>Anonymized data</a:t>
                      </a:r>
                    </a:p>
                  </a:txBody>
                  <a:tcPr marL="64008" marR="64008" marT="27432" marB="27432" anchor="ctr">
                    <a:solidFill>
                      <a:srgbClr val="FFFFFF"/>
                    </a:solidFill>
                  </a:tcPr>
                </a:tc>
                <a:tc>
                  <a:txBody>
                    <a:bodyPr/>
                    <a:lstStyle/>
                    <a:p>
                      <a:pPr algn="ctr"/>
                      <a:r>
                        <a:rPr sz="1200" b="0">
                          <a:solidFill>
                            <a:srgbClr val="B4872D"/>
                          </a:solidFill>
                          <a:latin typeface="Arial"/>
                        </a:rPr>
                        <a:t>implicit</a:t>
                      </a:r>
                    </a:p>
                  </a:txBody>
                  <a:tcPr marL="64008" marR="64008" marT="27432" marB="27432" anchor="ctr">
                    <a:solidFill>
                      <a:srgbClr val="FFFFFF"/>
                    </a:solidFill>
                  </a:tcPr>
                </a:tc>
                <a:tc>
                  <a:txBody>
                    <a:bodyPr/>
                    <a:lstStyle/>
                    <a:p>
                      <a:pPr algn="ctr"/>
                      <a:r>
                        <a:rPr sz="1700" b="1">
                          <a:solidFill>
                            <a:srgbClr val="496778"/>
                          </a:solidFill>
                          <a:latin typeface="Arial"/>
                        </a:rPr>
                        <a:t>✔</a:t>
                      </a:r>
                    </a:p>
                  </a:txBody>
                  <a:tcPr marL="64008" marR="64008" marT="27432" marB="27432" anchor="ctr">
                    <a:solidFill>
                      <a:srgbClr val="FFFFFF"/>
                    </a:solidFill>
                  </a:tcPr>
                </a:tc>
                <a:tc>
                  <a:txBody>
                    <a:bodyPr/>
                    <a:lstStyle/>
                    <a:p>
                      <a:pPr algn="ctr"/>
                      <a:r>
                        <a:rPr sz="1200" b="0">
                          <a:solidFill>
                            <a:srgbClr val="B4872D"/>
                          </a:solidFill>
                          <a:latin typeface="Arial"/>
                        </a:rPr>
                        <a:t>implicit</a:t>
                      </a:r>
                    </a:p>
                  </a:txBody>
                  <a:tcPr marL="64008" marR="64008" marT="27432" marB="27432" anchor="ctr">
                    <a:solidFill>
                      <a:srgbClr val="FFFFFF"/>
                    </a:solidFill>
                  </a:tcPr>
                </a:tc>
                <a:tc>
                  <a:txBody>
                    <a:bodyPr/>
                    <a:lstStyle/>
                    <a:p>
                      <a:pPr algn="ctr"/>
                      <a:r>
                        <a:rPr sz="1700" b="1">
                          <a:solidFill>
                            <a:srgbClr val="496778"/>
                          </a:solidFill>
                          <a:latin typeface="Arial"/>
                        </a:rPr>
                        <a:t>✔</a:t>
                      </a:r>
                    </a:p>
                  </a:txBody>
                  <a:tcPr marL="64008" marR="64008" marT="27432" marB="27432" anchor="ctr">
                    <a:solidFill>
                      <a:srgbClr val="FFFFFF"/>
                    </a:solidFill>
                  </a:tcPr>
                </a:tc>
                <a:extLst>
                  <a:ext uri="{0D108BD9-81ED-4DB2-BD59-A6C34878D82A}">
                    <a16:rowId xmlns:a16="http://schemas.microsoft.com/office/drawing/2014/main" val="10003"/>
                  </a:ext>
                </a:extLst>
              </a:tr>
              <a:tr h="448056">
                <a:tc>
                  <a:txBody>
                    <a:bodyPr/>
                    <a:lstStyle/>
                    <a:p>
                      <a:pPr algn="l"/>
                      <a:r>
                        <a:rPr sz="1250" b="1">
                          <a:solidFill>
                            <a:srgbClr val="143C58"/>
                          </a:solidFill>
                          <a:latin typeface="Arial"/>
                        </a:rPr>
                        <a:t>Aggregated data</a:t>
                      </a:r>
                    </a:p>
                  </a:txBody>
                  <a:tcPr marL="64008" marR="64008" marT="27432" marB="27432" anchor="ctr">
                    <a:solidFill>
                      <a:srgbClr val="F1F5F8"/>
                    </a:solidFill>
                  </a:tcPr>
                </a:tc>
                <a:tc>
                  <a:txBody>
                    <a:bodyPr/>
                    <a:lstStyle/>
                    <a:p>
                      <a:pPr algn="ctr"/>
                      <a:r>
                        <a:rPr sz="1200" b="0">
                          <a:solidFill>
                            <a:srgbClr val="A64545"/>
                          </a:solidFill>
                          <a:latin typeface="Arial"/>
                        </a:rPr>
                        <a:t>no</a:t>
                      </a:r>
                    </a:p>
                  </a:txBody>
                  <a:tcPr marL="64008" marR="64008" marT="27432" marB="27432" anchor="ctr">
                    <a:solidFill>
                      <a:srgbClr val="F1F5F8"/>
                    </a:solidFill>
                  </a:tcPr>
                </a:tc>
                <a:tc>
                  <a:txBody>
                    <a:bodyPr/>
                    <a:lstStyle/>
                    <a:p>
                      <a:pPr algn="ctr"/>
                      <a:r>
                        <a:rPr sz="1700" b="1">
                          <a:solidFill>
                            <a:srgbClr val="496778"/>
                          </a:solidFill>
                          <a:latin typeface="Arial"/>
                        </a:rPr>
                        <a:t>✔</a:t>
                      </a:r>
                    </a:p>
                  </a:txBody>
                  <a:tcPr marL="64008" marR="64008" marT="27432" marB="27432" anchor="ctr">
                    <a:solidFill>
                      <a:srgbClr val="F1F5F8"/>
                    </a:solidFill>
                  </a:tcPr>
                </a:tc>
                <a:tc>
                  <a:txBody>
                    <a:bodyPr/>
                    <a:lstStyle/>
                    <a:p>
                      <a:pPr algn="ctr"/>
                      <a:r>
                        <a:rPr sz="1200" b="0">
                          <a:solidFill>
                            <a:srgbClr val="A64545"/>
                          </a:solidFill>
                          <a:latin typeface="Arial"/>
                        </a:rPr>
                        <a:t>no</a:t>
                      </a:r>
                    </a:p>
                  </a:txBody>
                  <a:tcPr marL="64008" marR="64008" marT="27432" marB="27432" anchor="ctr">
                    <a:solidFill>
                      <a:srgbClr val="F1F5F8"/>
                    </a:solidFill>
                  </a:tcPr>
                </a:tc>
                <a:tc>
                  <a:txBody>
                    <a:bodyPr/>
                    <a:lstStyle/>
                    <a:p>
                      <a:pPr algn="ctr"/>
                      <a:r>
                        <a:rPr sz="1700" b="1">
                          <a:solidFill>
                            <a:srgbClr val="496778"/>
                          </a:solidFill>
                          <a:latin typeface="Arial"/>
                        </a:rPr>
                        <a:t>✔</a:t>
                      </a:r>
                    </a:p>
                  </a:txBody>
                  <a:tcPr marL="64008" marR="64008" marT="27432" marB="27432" anchor="ctr">
                    <a:solidFill>
                      <a:srgbClr val="F1F5F8"/>
                    </a:solidFill>
                  </a:tcPr>
                </a:tc>
                <a:extLst>
                  <a:ext uri="{0D108BD9-81ED-4DB2-BD59-A6C34878D82A}">
                    <a16:rowId xmlns:a16="http://schemas.microsoft.com/office/drawing/2014/main" val="10004"/>
                  </a:ext>
                </a:extLst>
              </a:tr>
              <a:tr h="448056">
                <a:tc>
                  <a:txBody>
                    <a:bodyPr/>
                    <a:lstStyle/>
                    <a:p>
                      <a:pPr algn="l"/>
                      <a:r>
                        <a:rPr sz="1250" b="1">
                          <a:solidFill>
                            <a:srgbClr val="143C58"/>
                          </a:solidFill>
                          <a:latin typeface="Arial"/>
                        </a:rPr>
                        <a:t>Statistical patterns</a:t>
                      </a:r>
                    </a:p>
                  </a:txBody>
                  <a:tcPr marL="64008" marR="64008" marT="27432" marB="27432" anchor="ctr">
                    <a:solidFill>
                      <a:srgbClr val="FFFFFF"/>
                    </a:solidFill>
                  </a:tcPr>
                </a:tc>
                <a:tc>
                  <a:txBody>
                    <a:bodyPr/>
                    <a:lstStyle/>
                    <a:p>
                      <a:pPr algn="ctr"/>
                      <a:r>
                        <a:rPr sz="1200" b="0">
                          <a:solidFill>
                            <a:srgbClr val="A64545"/>
                          </a:solidFill>
                          <a:latin typeface="Arial"/>
                        </a:rPr>
                        <a:t>no</a:t>
                      </a:r>
                    </a:p>
                  </a:txBody>
                  <a:tcPr marL="64008" marR="64008" marT="27432" marB="27432" anchor="ctr">
                    <a:solidFill>
                      <a:srgbClr val="FFFFFF"/>
                    </a:solidFill>
                  </a:tcPr>
                </a:tc>
                <a:tc>
                  <a:txBody>
                    <a:bodyPr/>
                    <a:lstStyle/>
                    <a:p>
                      <a:pPr algn="ctr"/>
                      <a:r>
                        <a:rPr sz="1700" b="1">
                          <a:solidFill>
                            <a:srgbClr val="496778"/>
                          </a:solidFill>
                          <a:latin typeface="Arial"/>
                        </a:rPr>
                        <a:t>✔</a:t>
                      </a:r>
                    </a:p>
                  </a:txBody>
                  <a:tcPr marL="64008" marR="64008" marT="27432" marB="27432" anchor="ctr">
                    <a:solidFill>
                      <a:srgbClr val="FFFFFF"/>
                    </a:solidFill>
                  </a:tcPr>
                </a:tc>
                <a:tc>
                  <a:txBody>
                    <a:bodyPr/>
                    <a:lstStyle/>
                    <a:p>
                      <a:pPr algn="ctr"/>
                      <a:r>
                        <a:rPr sz="1200" b="0">
                          <a:solidFill>
                            <a:srgbClr val="A64545"/>
                          </a:solidFill>
                          <a:latin typeface="Arial"/>
                        </a:rPr>
                        <a:t>no</a:t>
                      </a:r>
                    </a:p>
                  </a:txBody>
                  <a:tcPr marL="64008" marR="64008" marT="27432" marB="27432" anchor="ctr">
                    <a:solidFill>
                      <a:srgbClr val="FFFFFF"/>
                    </a:solidFill>
                  </a:tcPr>
                </a:tc>
                <a:tc>
                  <a:txBody>
                    <a:bodyPr/>
                    <a:lstStyle/>
                    <a:p>
                      <a:pPr algn="ctr"/>
                      <a:r>
                        <a:rPr sz="1700" b="1">
                          <a:solidFill>
                            <a:srgbClr val="496778"/>
                          </a:solidFill>
                          <a:latin typeface="Arial"/>
                        </a:rPr>
                        <a:t>✔</a:t>
                      </a:r>
                    </a:p>
                  </a:txBody>
                  <a:tcPr marL="64008" marR="64008" marT="27432" marB="27432" anchor="ctr">
                    <a:solidFill>
                      <a:srgbClr val="FFFFFF"/>
                    </a:solidFill>
                  </a:tcPr>
                </a:tc>
                <a:extLst>
                  <a:ext uri="{0D108BD9-81ED-4DB2-BD59-A6C34878D82A}">
                    <a16:rowId xmlns:a16="http://schemas.microsoft.com/office/drawing/2014/main" val="10005"/>
                  </a:ext>
                </a:extLst>
              </a:tr>
              <a:tr h="448056">
                <a:tc>
                  <a:txBody>
                    <a:bodyPr/>
                    <a:lstStyle/>
                    <a:p>
                      <a:pPr algn="l"/>
                      <a:r>
                        <a:rPr sz="1250" b="1" dirty="0">
                          <a:solidFill>
                            <a:srgbClr val="143C58"/>
                          </a:solidFill>
                          <a:latin typeface="Arial"/>
                        </a:rPr>
                        <a:t>Entity-specific identification</a:t>
                      </a:r>
                      <a:r>
                        <a:rPr lang="pt-BR" sz="1250" b="1" dirty="0">
                          <a:solidFill>
                            <a:srgbClr val="143C58"/>
                          </a:solidFill>
                          <a:latin typeface="Arial"/>
                        </a:rPr>
                        <a:t> </a:t>
                      </a:r>
                      <a:endParaRPr sz="1250" b="1" dirty="0">
                        <a:solidFill>
                          <a:srgbClr val="143C58"/>
                        </a:solidFill>
                        <a:latin typeface="Arial"/>
                      </a:endParaRPr>
                    </a:p>
                  </a:txBody>
                  <a:tcPr marL="64008" marR="64008" marT="27432" marB="27432" anchor="ctr">
                    <a:solidFill>
                      <a:srgbClr val="F1F5F8"/>
                    </a:solidFill>
                  </a:tcPr>
                </a:tc>
                <a:tc>
                  <a:txBody>
                    <a:bodyPr/>
                    <a:lstStyle/>
                    <a:p>
                      <a:pPr algn="ctr"/>
                      <a:r>
                        <a:rPr sz="1200" b="0">
                          <a:solidFill>
                            <a:srgbClr val="A64545"/>
                          </a:solidFill>
                          <a:latin typeface="Arial"/>
                        </a:rPr>
                        <a:t>no</a:t>
                      </a:r>
                    </a:p>
                  </a:txBody>
                  <a:tcPr marL="64008" marR="64008" marT="27432" marB="27432" anchor="ctr">
                    <a:solidFill>
                      <a:srgbClr val="F1F5F8"/>
                    </a:solidFill>
                  </a:tcPr>
                </a:tc>
                <a:tc>
                  <a:txBody>
                    <a:bodyPr/>
                    <a:lstStyle/>
                    <a:p>
                      <a:pPr algn="ctr"/>
                      <a:r>
                        <a:rPr sz="1200" b="0">
                          <a:solidFill>
                            <a:srgbClr val="A64545"/>
                          </a:solidFill>
                          <a:latin typeface="Arial"/>
                        </a:rPr>
                        <a:t>no</a:t>
                      </a:r>
                    </a:p>
                  </a:txBody>
                  <a:tcPr marL="64008" marR="64008" marT="27432" marB="27432" anchor="ctr">
                    <a:solidFill>
                      <a:srgbClr val="F1F5F8"/>
                    </a:solidFill>
                  </a:tcPr>
                </a:tc>
                <a:tc>
                  <a:txBody>
                    <a:bodyPr/>
                    <a:lstStyle/>
                    <a:p>
                      <a:pPr algn="ctr"/>
                      <a:r>
                        <a:rPr sz="1700" b="1">
                          <a:solidFill>
                            <a:srgbClr val="496778"/>
                          </a:solidFill>
                          <a:latin typeface="Arial"/>
                        </a:rPr>
                        <a:t>✔</a:t>
                      </a:r>
                    </a:p>
                  </a:txBody>
                  <a:tcPr marL="64008" marR="64008" marT="27432" marB="27432" anchor="ctr">
                    <a:solidFill>
                      <a:srgbClr val="F1F5F8"/>
                    </a:solidFill>
                  </a:tcPr>
                </a:tc>
                <a:tc>
                  <a:txBody>
                    <a:bodyPr/>
                    <a:lstStyle/>
                    <a:p>
                      <a:pPr algn="ctr"/>
                      <a:r>
                        <a:rPr sz="1200" b="0">
                          <a:solidFill>
                            <a:srgbClr val="B4872D"/>
                          </a:solidFill>
                          <a:latin typeface="Arial"/>
                        </a:rPr>
                        <a:t>implicit</a:t>
                      </a:r>
                    </a:p>
                  </a:txBody>
                  <a:tcPr marL="64008" marR="64008" marT="27432" marB="27432" anchor="ctr">
                    <a:solidFill>
                      <a:srgbClr val="F1F5F8"/>
                    </a:solidFill>
                  </a:tcPr>
                </a:tc>
                <a:extLst>
                  <a:ext uri="{0D108BD9-81ED-4DB2-BD59-A6C34878D82A}">
                    <a16:rowId xmlns:a16="http://schemas.microsoft.com/office/drawing/2014/main" val="10006"/>
                  </a:ext>
                </a:extLst>
              </a:tr>
              <a:tr h="448056">
                <a:tc>
                  <a:txBody>
                    <a:bodyPr/>
                    <a:lstStyle/>
                    <a:p>
                      <a:pPr algn="l"/>
                      <a:r>
                        <a:rPr lang="pt-BR" sz="1250" b="1" dirty="0" err="1">
                          <a:solidFill>
                            <a:srgbClr val="143C58"/>
                          </a:solidFill>
                          <a:latin typeface="Arial"/>
                        </a:rPr>
                        <a:t>Reidentification</a:t>
                      </a:r>
                      <a:r>
                        <a:rPr lang="pt-BR" sz="1250" b="1" dirty="0">
                          <a:solidFill>
                            <a:srgbClr val="143C58"/>
                          </a:solidFill>
                          <a:latin typeface="Arial"/>
                        </a:rPr>
                        <a:t> </a:t>
                      </a:r>
                      <a:r>
                        <a:rPr lang="pt-BR" sz="1250" b="1" dirty="0" err="1">
                          <a:solidFill>
                            <a:srgbClr val="143C58"/>
                          </a:solidFill>
                          <a:latin typeface="Arial"/>
                        </a:rPr>
                        <a:t>cost</a:t>
                      </a:r>
                      <a:r>
                        <a:rPr lang="pt-BR" sz="1250" b="1" dirty="0">
                          <a:solidFill>
                            <a:srgbClr val="143C58"/>
                          </a:solidFill>
                          <a:latin typeface="Arial"/>
                        </a:rPr>
                        <a:t> </a:t>
                      </a:r>
                      <a:r>
                        <a:rPr lang="pt-BR" sz="1250" b="1" dirty="0" err="1">
                          <a:solidFill>
                            <a:srgbClr val="143C58"/>
                          </a:solidFill>
                          <a:latin typeface="Arial"/>
                        </a:rPr>
                        <a:t>criterion</a:t>
                      </a:r>
                      <a:endParaRPr sz="1250" b="1" dirty="0">
                        <a:solidFill>
                          <a:srgbClr val="143C58"/>
                        </a:solidFill>
                        <a:latin typeface="Arial"/>
                      </a:endParaRPr>
                    </a:p>
                  </a:txBody>
                  <a:tcPr marL="64008" marR="64008" marT="27432" marB="27432" anchor="ctr">
                    <a:solidFill>
                      <a:srgbClr val="FFFFFF"/>
                    </a:solidFill>
                  </a:tcPr>
                </a:tc>
                <a:tc>
                  <a:txBody>
                    <a:bodyPr/>
                    <a:lstStyle/>
                    <a:p>
                      <a:pPr algn="ctr"/>
                      <a:r>
                        <a:rPr sz="1200" b="0">
                          <a:solidFill>
                            <a:srgbClr val="A64545"/>
                          </a:solidFill>
                          <a:latin typeface="Arial"/>
                        </a:rPr>
                        <a:t>no</a:t>
                      </a:r>
                    </a:p>
                  </a:txBody>
                  <a:tcPr marL="64008" marR="64008" marT="27432" marB="27432" anchor="ctr">
                    <a:solidFill>
                      <a:srgbClr val="FFFFFF"/>
                    </a:solidFill>
                  </a:tcPr>
                </a:tc>
                <a:tc>
                  <a:txBody>
                    <a:bodyPr/>
                    <a:lstStyle/>
                    <a:p>
                      <a:pPr algn="ctr"/>
                      <a:r>
                        <a:rPr sz="1200" b="0">
                          <a:solidFill>
                            <a:srgbClr val="A64545"/>
                          </a:solidFill>
                          <a:latin typeface="Arial"/>
                        </a:rPr>
                        <a:t>no</a:t>
                      </a:r>
                    </a:p>
                  </a:txBody>
                  <a:tcPr marL="64008" marR="64008" marT="27432" marB="27432" anchor="ctr">
                    <a:solidFill>
                      <a:srgbClr val="FFFFFF"/>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700" b="1" dirty="0">
                          <a:solidFill>
                            <a:srgbClr val="496778"/>
                          </a:solidFill>
                          <a:latin typeface="Arial"/>
                        </a:rPr>
                        <a:t>✔</a:t>
                      </a:r>
                    </a:p>
                  </a:txBody>
                  <a:tcPr marL="64008" marR="64008" marT="27432" marB="27432" anchor="ctr">
                    <a:solidFill>
                      <a:srgbClr val="FFFFFF"/>
                    </a:solidFill>
                  </a:tcPr>
                </a:tc>
                <a:tc>
                  <a:txBody>
                    <a:bodyPr/>
                    <a:lstStyle/>
                    <a:p>
                      <a:pPr algn="ctr"/>
                      <a:r>
                        <a:rPr sz="1700" b="1" dirty="0">
                          <a:solidFill>
                            <a:srgbClr val="496778"/>
                          </a:solidFill>
                          <a:latin typeface="Arial"/>
                        </a:rPr>
                        <a:t>✔</a:t>
                      </a:r>
                    </a:p>
                  </a:txBody>
                  <a:tcPr marL="64008" marR="64008" marT="27432" marB="27432" anchor="ctr">
                    <a:solidFill>
                      <a:srgbClr val="FFFFFF"/>
                    </a:solidFill>
                  </a:tcPr>
                </a:tc>
                <a:extLst>
                  <a:ext uri="{0D108BD9-81ED-4DB2-BD59-A6C34878D82A}">
                    <a16:rowId xmlns:a16="http://schemas.microsoft.com/office/drawing/2014/main" val="10007"/>
                  </a:ext>
                </a:extLst>
              </a:tr>
              <a:tr h="44805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t-BR" sz="1250" b="1" dirty="0" err="1">
                          <a:solidFill>
                            <a:srgbClr val="143C58"/>
                          </a:solidFill>
                          <a:latin typeface="Arial"/>
                        </a:rPr>
                        <a:t>Purpose</a:t>
                      </a:r>
                      <a:r>
                        <a:rPr lang="pt-BR" sz="1250" b="1" dirty="0">
                          <a:solidFill>
                            <a:srgbClr val="143C58"/>
                          </a:solidFill>
                          <a:latin typeface="Arial"/>
                        </a:rPr>
                        <a:t> </a:t>
                      </a:r>
                      <a:r>
                        <a:rPr lang="pt-BR" sz="1250" b="1" dirty="0" err="1">
                          <a:solidFill>
                            <a:srgbClr val="143C58"/>
                          </a:solidFill>
                          <a:latin typeface="Arial"/>
                        </a:rPr>
                        <a:t>criterion</a:t>
                      </a:r>
                      <a:endParaRPr lang="pt-BR" sz="1250" b="1" dirty="0">
                        <a:solidFill>
                          <a:srgbClr val="143C58"/>
                        </a:solidFill>
                        <a:latin typeface="Arial"/>
                      </a:endParaRPr>
                    </a:p>
                    <a:p>
                      <a:pPr algn="l"/>
                      <a:endParaRPr sz="1250" b="1" dirty="0">
                        <a:solidFill>
                          <a:srgbClr val="143C58"/>
                        </a:solidFill>
                        <a:latin typeface="Arial"/>
                      </a:endParaRPr>
                    </a:p>
                  </a:txBody>
                  <a:tcPr marL="64008" marR="64008" marT="27432" marB="27432" anchor="ctr">
                    <a:solidFill>
                      <a:srgbClr val="F1F5F8"/>
                    </a:solidFill>
                  </a:tcPr>
                </a:tc>
                <a:tc>
                  <a:txBody>
                    <a:bodyPr/>
                    <a:lstStyle/>
                    <a:p>
                      <a:pPr algn="ctr"/>
                      <a:r>
                        <a:rPr sz="1200" b="0">
                          <a:solidFill>
                            <a:srgbClr val="A64545"/>
                          </a:solidFill>
                          <a:latin typeface="Arial"/>
                        </a:rPr>
                        <a:t>no</a:t>
                      </a:r>
                    </a:p>
                  </a:txBody>
                  <a:tcPr marL="64008" marR="64008" marT="27432" marB="27432" anchor="ctr">
                    <a:solidFill>
                      <a:srgbClr val="F1F5F8"/>
                    </a:solidFill>
                  </a:tcPr>
                </a:tc>
                <a:tc>
                  <a:txBody>
                    <a:bodyPr/>
                    <a:lstStyle/>
                    <a:p>
                      <a:pPr algn="ctr"/>
                      <a:r>
                        <a:rPr sz="1200" b="0" dirty="0">
                          <a:solidFill>
                            <a:srgbClr val="A64545"/>
                          </a:solidFill>
                          <a:latin typeface="Arial"/>
                        </a:rPr>
                        <a:t>no</a:t>
                      </a:r>
                    </a:p>
                  </a:txBody>
                  <a:tcPr marL="64008" marR="64008" marT="27432" marB="27432" anchor="ctr">
                    <a:solidFill>
                      <a:srgbClr val="F1F5F8"/>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200" b="0" dirty="0">
                          <a:solidFill>
                            <a:srgbClr val="A64545"/>
                          </a:solidFill>
                          <a:latin typeface="Arial"/>
                        </a:rPr>
                        <a:t>no</a:t>
                      </a:r>
                    </a:p>
                  </a:txBody>
                  <a:tcPr marL="64008" marR="64008" marT="27432" marB="27432" anchor="ctr">
                    <a:solidFill>
                      <a:srgbClr val="F1F5F8"/>
                    </a:solidFill>
                  </a:tcPr>
                </a:tc>
                <a:tc>
                  <a:txBody>
                    <a:bodyPr/>
                    <a:lstStyle/>
                    <a:p>
                      <a:pPr algn="ctr"/>
                      <a:r>
                        <a:rPr sz="1700" b="1">
                          <a:solidFill>
                            <a:srgbClr val="496778"/>
                          </a:solidFill>
                          <a:latin typeface="Arial"/>
                        </a:rPr>
                        <a:t>✔</a:t>
                      </a:r>
                    </a:p>
                  </a:txBody>
                  <a:tcPr marL="64008" marR="64008" marT="27432" marB="27432" anchor="ctr">
                    <a:solidFill>
                      <a:srgbClr val="F1F5F8"/>
                    </a:solidFill>
                  </a:tcPr>
                </a:tc>
                <a:extLst>
                  <a:ext uri="{0D108BD9-81ED-4DB2-BD59-A6C34878D82A}">
                    <a16:rowId xmlns:a16="http://schemas.microsoft.com/office/drawing/2014/main" val="10008"/>
                  </a:ext>
                </a:extLst>
              </a:tr>
              <a:tr h="448056">
                <a:tc>
                  <a:txBody>
                    <a:bodyPr/>
                    <a:lstStyle/>
                    <a:p>
                      <a:pPr algn="l"/>
                      <a:r>
                        <a:rPr sz="1250" b="1">
                          <a:solidFill>
                            <a:srgbClr val="143C58"/>
                          </a:solidFill>
                          <a:latin typeface="Arial"/>
                        </a:rPr>
                        <a:t>Examples of uses</a:t>
                      </a:r>
                    </a:p>
                  </a:txBody>
                  <a:tcPr marL="64008" marR="64008" marT="27432" marB="27432" anchor="ctr">
                    <a:solidFill>
                      <a:srgbClr val="FFFFFF"/>
                    </a:solidFill>
                  </a:tcPr>
                </a:tc>
                <a:tc>
                  <a:txBody>
                    <a:bodyPr/>
                    <a:lstStyle/>
                    <a:p>
                      <a:pPr algn="ctr"/>
                      <a:r>
                        <a:rPr sz="1200" b="0">
                          <a:solidFill>
                            <a:srgbClr val="A64545"/>
                          </a:solidFill>
                          <a:latin typeface="Arial"/>
                        </a:rPr>
                        <a:t>no</a:t>
                      </a:r>
                    </a:p>
                  </a:txBody>
                  <a:tcPr marL="64008" marR="64008" marT="27432" marB="27432" anchor="ctr">
                    <a:solidFill>
                      <a:srgbClr val="FFFFFF"/>
                    </a:solidFill>
                  </a:tcPr>
                </a:tc>
                <a:tc>
                  <a:txBody>
                    <a:bodyPr/>
                    <a:lstStyle/>
                    <a:p>
                      <a:pPr algn="ctr"/>
                      <a:r>
                        <a:rPr sz="1200" b="0">
                          <a:solidFill>
                            <a:srgbClr val="B4872D"/>
                          </a:solidFill>
                          <a:latin typeface="Arial"/>
                        </a:rPr>
                        <a:t>limited</a:t>
                      </a:r>
                    </a:p>
                  </a:txBody>
                  <a:tcPr marL="64008" marR="64008" marT="27432" marB="27432" anchor="ctr">
                    <a:solidFill>
                      <a:srgbClr val="FFFFFF"/>
                    </a:solidFill>
                  </a:tcPr>
                </a:tc>
                <a:tc>
                  <a:txBody>
                    <a:bodyPr/>
                    <a:lstStyle/>
                    <a:p>
                      <a:pPr algn="ctr"/>
                      <a:r>
                        <a:rPr sz="1200" b="0">
                          <a:solidFill>
                            <a:srgbClr val="A64545"/>
                          </a:solidFill>
                          <a:latin typeface="Arial"/>
                        </a:rPr>
                        <a:t>no</a:t>
                      </a:r>
                    </a:p>
                  </a:txBody>
                  <a:tcPr marL="64008" marR="64008" marT="27432" marB="27432" anchor="ctr">
                    <a:solidFill>
                      <a:srgbClr val="FFFFFF"/>
                    </a:solidFill>
                  </a:tcPr>
                </a:tc>
                <a:tc>
                  <a:txBody>
                    <a:bodyPr/>
                    <a:lstStyle/>
                    <a:p>
                      <a:pPr algn="ctr"/>
                      <a:r>
                        <a:rPr sz="1700" b="1" dirty="0">
                          <a:solidFill>
                            <a:srgbClr val="496778"/>
                          </a:solidFill>
                          <a:latin typeface="Arial"/>
                        </a:rPr>
                        <a:t>✔</a:t>
                      </a:r>
                    </a:p>
                  </a:txBody>
                  <a:tcPr marL="64008" marR="64008" marT="27432" marB="27432" anchor="ctr">
                    <a:solidFill>
                      <a:srgbClr val="FFFFFF"/>
                    </a:solidFill>
                  </a:tcPr>
                </a:tc>
                <a:extLst>
                  <a:ext uri="{0D108BD9-81ED-4DB2-BD59-A6C34878D82A}">
                    <a16:rowId xmlns:a16="http://schemas.microsoft.com/office/drawing/2014/main" val="10009"/>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69</TotalTime>
  <Words>998</Words>
  <Application>Microsoft Macintosh PowerPoint</Application>
  <PresentationFormat>Widescreen</PresentationFormat>
  <Paragraphs>114</Paragraphs>
  <Slides>8</Slides>
  <Notes>0</Notes>
  <HiddenSlides>0</HiddenSlides>
  <MMClips>0</MMClips>
  <ScaleCrop>false</ScaleCrop>
  <HeadingPairs>
    <vt:vector size="6" baseType="variant">
      <vt:variant>
        <vt:lpstr>Fontes usadas</vt:lpstr>
      </vt:variant>
      <vt:variant>
        <vt:i4>2</vt:i4>
      </vt:variant>
      <vt:variant>
        <vt:lpstr>Tema</vt:lpstr>
      </vt:variant>
      <vt:variant>
        <vt:i4>1</vt:i4>
      </vt:variant>
      <vt:variant>
        <vt:lpstr>Títulos de slides</vt:lpstr>
      </vt:variant>
      <vt:variant>
        <vt:i4>8</vt:i4>
      </vt:variant>
    </vt:vector>
  </HeadingPairs>
  <TitlesOfParts>
    <vt:vector size="11" baseType="lpstr">
      <vt:lpstr>Arial</vt:lpstr>
      <vt:lpstr>Calibri</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Juliano Maranhão</cp:lastModifiedBy>
  <cp:revision>5</cp:revision>
  <dcterms:created xsi:type="dcterms:W3CDTF">2013-01-27T09:14:16Z</dcterms:created>
  <dcterms:modified xsi:type="dcterms:W3CDTF">2026-09-08T16:10:21Z</dcterms:modified>
  <cp:category/>
</cp:coreProperties>
</file>